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45"/>
  </p:notesMasterIdLst>
  <p:handoutMasterIdLst>
    <p:handoutMasterId r:id="rId46"/>
  </p:handoutMasterIdLst>
  <p:sldIdLst>
    <p:sldId id="256" r:id="rId2"/>
    <p:sldId id="325" r:id="rId3"/>
    <p:sldId id="258" r:id="rId4"/>
    <p:sldId id="259" r:id="rId5"/>
    <p:sldId id="302" r:id="rId6"/>
    <p:sldId id="260" r:id="rId7"/>
    <p:sldId id="632" r:id="rId8"/>
    <p:sldId id="633" r:id="rId9"/>
    <p:sldId id="305" r:id="rId10"/>
    <p:sldId id="634" r:id="rId11"/>
    <p:sldId id="328" r:id="rId12"/>
    <p:sldId id="265" r:id="rId13"/>
    <p:sldId id="269" r:id="rId14"/>
    <p:sldId id="267" r:id="rId15"/>
    <p:sldId id="266" r:id="rId16"/>
    <p:sldId id="261" r:id="rId17"/>
    <p:sldId id="268" r:id="rId18"/>
    <p:sldId id="338" r:id="rId19"/>
    <p:sldId id="339" r:id="rId20"/>
    <p:sldId id="340" r:id="rId21"/>
    <p:sldId id="631" r:id="rId22"/>
    <p:sldId id="635" r:id="rId23"/>
    <p:sldId id="275" r:id="rId24"/>
    <p:sldId id="636" r:id="rId25"/>
    <p:sldId id="616" r:id="rId26"/>
    <p:sldId id="637" r:id="rId27"/>
    <p:sldId id="551" r:id="rId28"/>
    <p:sldId id="312" r:id="rId29"/>
    <p:sldId id="336" r:id="rId30"/>
    <p:sldId id="617" r:id="rId31"/>
    <p:sldId id="602" r:id="rId32"/>
    <p:sldId id="638" r:id="rId33"/>
    <p:sldId id="599" r:id="rId34"/>
    <p:sldId id="264" r:id="rId35"/>
    <p:sldId id="639" r:id="rId36"/>
    <p:sldId id="572" r:id="rId37"/>
    <p:sldId id="283" r:id="rId38"/>
    <p:sldId id="292" r:id="rId39"/>
    <p:sldId id="293" r:id="rId40"/>
    <p:sldId id="294" r:id="rId41"/>
    <p:sldId id="299" r:id="rId42"/>
    <p:sldId id="301" r:id="rId43"/>
    <p:sldId id="30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C1B0C83-A7B9-4741-BA9F-CF3ACC1E8D44}">
          <p14:sldIdLst>
            <p14:sldId id="256"/>
            <p14:sldId id="325"/>
            <p14:sldId id="258"/>
          </p14:sldIdLst>
        </p14:section>
        <p14:section name="Welcome to SoftUni" id="{E41BAA76-794D-4F04-A148-AAC047AEB306}">
          <p14:sldIdLst>
            <p14:sldId id="259"/>
            <p14:sldId id="302"/>
          </p14:sldIdLst>
        </p14:section>
        <p14:section name="Partners" id="{0E9A76F8-7CA3-41AA-92DA-01F18097A645}">
          <p14:sldIdLst>
            <p14:sldId id="260"/>
            <p14:sldId id="632"/>
            <p14:sldId id="633"/>
            <p14:sldId id="305"/>
            <p14:sldId id="634"/>
            <p14:sldId id="328"/>
            <p14:sldId id="265"/>
            <p14:sldId id="269"/>
            <p14:sldId id="267"/>
            <p14:sldId id="266"/>
            <p14:sldId id="261"/>
            <p14:sldId id="268"/>
            <p14:sldId id="338"/>
            <p14:sldId id="339"/>
            <p14:sldId id="340"/>
            <p14:sldId id="631"/>
            <p14:sldId id="635"/>
          </p14:sldIdLst>
        </p14:section>
        <p14:section name="Trainers" id="{04FB701F-B170-4C26-B69A-16EFD97E4F7A}">
          <p14:sldIdLst>
            <p14:sldId id="275"/>
            <p14:sldId id="636"/>
            <p14:sldId id="616"/>
            <p14:sldId id="637"/>
            <p14:sldId id="551"/>
            <p14:sldId id="312"/>
            <p14:sldId id="336"/>
            <p14:sldId id="617"/>
            <p14:sldId id="602"/>
            <p14:sldId id="638"/>
            <p14:sldId id="599"/>
            <p14:sldId id="264"/>
            <p14:sldId id="639"/>
            <p14:sldId id="572"/>
            <p14:sldId id="283"/>
          </p14:sldIdLst>
        </p14:section>
        <p14:section name="Learning Paths and Opportunities" id="{725A98AC-3E99-45B5-B37D-CE4C0A148F18}">
          <p14:sldIdLst>
            <p14:sldId id="292"/>
            <p14:sldId id="293"/>
            <p14:sldId id="294"/>
          </p14:sldIdLst>
        </p14:section>
        <p14:section name="Conclusion" id="{F6D907EC-1D70-4C0D-97CC-FF53A58A35D8}">
          <p14:sldIdLst>
            <p14:sldId id="299"/>
            <p14:sldId id="301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3844" autoAdjust="0"/>
  </p:normalViewPr>
  <p:slideViewPr>
    <p:cSldViewPr showGuides="1">
      <p:cViewPr varScale="1">
        <p:scale>
          <a:sx n="77" d="100"/>
          <a:sy n="77" d="100"/>
        </p:scale>
        <p:origin x="955" y="6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5.1.2023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6100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1907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58938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68066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183476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85662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62959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09443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736071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32109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004396A-3B30-4C2C-BBAB-D89CA4468B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67570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endParaRPr lang="en-US" noProof="1"/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36595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83" r:id="rId8"/>
    <p:sldLayoutId id="2147483685" r:id="rId9"/>
    <p:sldLayoutId id="2147483686" r:id="rId10"/>
    <p:sldLayoutId id="2147483687" r:id="rId11"/>
    <p:sldLayoutId id="214748369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softuni.bg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mbitioned.com/" TargetMode="Externa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createx.bg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bank.bg/Za-nas/Careers" TargetMode="External"/><Relationship Id="rId2" Type="http://schemas.openxmlformats.org/officeDocument/2006/relationships/hyperlink" Target="https://www.facebook.com/evapostbank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hyperlink" Target="https://www.postbank.bg/" TargetMode="Externa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superhosting.bg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smartit.bg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draftkings.com/" TargetMode="External"/><Relationship Id="rId2" Type="http://schemas.openxmlformats.org/officeDocument/2006/relationships/hyperlink" Target="https://careers.draftkings.com/jobs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indeavr.com/en/careers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t.schwarz/en/it-hubs/bulgari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okerstarscareer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arvision.ai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osch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xc.com/us/e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architecture-serie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technology-fundamentals" TargetMode="External"/><Relationship Id="rId2" Type="http://schemas.openxmlformats.org/officeDocument/2006/relationships/hyperlink" Target="https://softuni.bg/courses/programming-basic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trainings/courses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hyperlink" Target="https://softuni.b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oftuni.bg/curriculum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ftwaregroup.com/" TargetMode="External"/><Relationship Id="rId13" Type="http://schemas.openxmlformats.org/officeDocument/2006/relationships/image" Target="../media/image27.png"/><Relationship Id="rId18" Type="http://schemas.openxmlformats.org/officeDocument/2006/relationships/hyperlink" Target="https://bosch.io/" TargetMode="External"/><Relationship Id="rId26" Type="http://schemas.openxmlformats.org/officeDocument/2006/relationships/hyperlink" Target="https://dxc.com/us/en" TargetMode="External"/><Relationship Id="rId3" Type="http://schemas.openxmlformats.org/officeDocument/2006/relationships/image" Target="../media/image22.jpeg"/><Relationship Id="rId21" Type="http://schemas.openxmlformats.org/officeDocument/2006/relationships/image" Target="../media/image31.png"/><Relationship Id="rId7" Type="http://schemas.openxmlformats.org/officeDocument/2006/relationships/image" Target="../media/image24.png"/><Relationship Id="rId12" Type="http://schemas.openxmlformats.org/officeDocument/2006/relationships/hyperlink" Target="https://createx.bg/" TargetMode="External"/><Relationship Id="rId17" Type="http://schemas.openxmlformats.org/officeDocument/2006/relationships/image" Target="../media/image29.png"/><Relationship Id="rId25" Type="http://schemas.openxmlformats.org/officeDocument/2006/relationships/image" Target="../media/image33.png"/><Relationship Id="rId2" Type="http://schemas.openxmlformats.org/officeDocument/2006/relationships/hyperlink" Target="https://www.pharvision.ai/" TargetMode="External"/><Relationship Id="rId16" Type="http://schemas.openxmlformats.org/officeDocument/2006/relationships/hyperlink" Target="https://smartit.bg/" TargetMode="External"/><Relationship Id="rId20" Type="http://schemas.openxmlformats.org/officeDocument/2006/relationships/hyperlink" Target="https://it.schwarz/en/careers" TargetMode="External"/><Relationship Id="rId29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ostbank.bg/bg-BG" TargetMode="External"/><Relationship Id="rId11" Type="http://schemas.openxmlformats.org/officeDocument/2006/relationships/image" Target="../media/image26.png"/><Relationship Id="rId24" Type="http://schemas.openxmlformats.org/officeDocument/2006/relationships/hyperlink" Target="https://www.draftkings.com/" TargetMode="External"/><Relationship Id="rId5" Type="http://schemas.openxmlformats.org/officeDocument/2006/relationships/image" Target="../media/image23.png"/><Relationship Id="rId15" Type="http://schemas.openxmlformats.org/officeDocument/2006/relationships/image" Target="../media/image28.jpeg"/><Relationship Id="rId23" Type="http://schemas.openxmlformats.org/officeDocument/2006/relationships/image" Target="../media/image32.png"/><Relationship Id="rId28" Type="http://schemas.openxmlformats.org/officeDocument/2006/relationships/hyperlink" Target="https://ambitioned.com/" TargetMode="External"/><Relationship Id="rId10" Type="http://schemas.openxmlformats.org/officeDocument/2006/relationships/hyperlink" Target="https://bg.coca-colahellenic.com/bg/working-with-us" TargetMode="External"/><Relationship Id="rId19" Type="http://schemas.openxmlformats.org/officeDocument/2006/relationships/image" Target="../media/image30.png"/><Relationship Id="rId4" Type="http://schemas.openxmlformats.org/officeDocument/2006/relationships/hyperlink" Target="https://en.superhosting.bg/" TargetMode="External"/><Relationship Id="rId9" Type="http://schemas.openxmlformats.org/officeDocument/2006/relationships/image" Target="../media/image25.png"/><Relationship Id="rId14" Type="http://schemas.openxmlformats.org/officeDocument/2006/relationships/hyperlink" Target="https://www.pokerstars.bg/" TargetMode="External"/><Relationship Id="rId22" Type="http://schemas.openxmlformats.org/officeDocument/2006/relationships/hyperlink" Target="https://indeavr.com/" TargetMode="External"/><Relationship Id="rId27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ca-colahellenic.com/" TargetMode="External"/><Relationship Id="rId2" Type="http://schemas.openxmlformats.org/officeDocument/2006/relationships/hyperlink" Target="https://bg.coca-colahellenic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984" y="1243664"/>
            <a:ext cx="10076033" cy="6751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234465"/>
                </a:solidFill>
              </a:rPr>
              <a:t>Become a Software Engineer and Start a Job</a:t>
            </a:r>
            <a:endParaRPr lang="en-US" dirty="0">
              <a:solidFill>
                <a:srgbClr val="234465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University: Learning Program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6E0F9B-3FCA-460F-BAD3-004CA72E7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641" y="2203831"/>
            <a:ext cx="1089626" cy="10899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5BFB4A-AE43-421F-A942-006718D3F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46" y="2203831"/>
            <a:ext cx="1060087" cy="12747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E83993-D99C-4E12-A013-0F594100A1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406" y="2203831"/>
            <a:ext cx="1060087" cy="12629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D606CD-FA8D-477F-B229-4CE1242737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978" y="3657650"/>
            <a:ext cx="963715" cy="12951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46CE99-1E75-4C59-9A61-10CAFB25182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252" y="3657650"/>
            <a:ext cx="1060087" cy="13033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076038-FAF0-4C8C-A2A5-8C26CE8D611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14" y="2203831"/>
            <a:ext cx="1058501" cy="13090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AD75DC3-EBB3-4776-8140-18D8A441B6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12" y="3657650"/>
            <a:ext cx="1060087" cy="12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B4AD2-9F26-4C08-9B7F-20D4CBAE7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D2A3EA-5574-4520-8B5C-9762FE80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Ambitioned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128CCC-6709-487E-B68E-C79151AAE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1" y="1196125"/>
            <a:ext cx="11746335" cy="5528766"/>
          </a:xfrm>
        </p:spPr>
        <p:txBody>
          <a:bodyPr>
            <a:noAutofit/>
          </a:bodyPr>
          <a:lstStyle/>
          <a:p>
            <a:r>
              <a:rPr lang="en-US" sz="3000" dirty="0"/>
              <a:t>Offering digital transformation</a:t>
            </a:r>
            <a:br>
              <a:rPr lang="bg-BG" sz="3000" dirty="0"/>
            </a:br>
            <a:r>
              <a:rPr lang="en-US" sz="3000" dirty="0"/>
              <a:t>by delivering high-quality </a:t>
            </a:r>
            <a:br>
              <a:rPr lang="bg-BG" sz="3000" dirty="0"/>
            </a:br>
            <a:r>
              <a:rPr lang="en-US" sz="3000" b="1" dirty="0"/>
              <a:t>software solutions</a:t>
            </a:r>
          </a:p>
          <a:p>
            <a:r>
              <a:rPr lang="en-US" sz="3000" dirty="0"/>
              <a:t>Expertise in </a:t>
            </a:r>
            <a:r>
              <a:rPr lang="en-US" sz="3000" b="1" dirty="0"/>
              <a:t>eLearning development </a:t>
            </a:r>
          </a:p>
          <a:p>
            <a:r>
              <a:rPr lang="en-US" sz="3000" dirty="0"/>
              <a:t>Business analysis, architecture, development, support, cloud</a:t>
            </a:r>
            <a:r>
              <a:rPr lang="bg-BG" sz="3000" dirty="0"/>
              <a:t> </a:t>
            </a:r>
            <a:r>
              <a:rPr lang="en-US" sz="3000" dirty="0"/>
              <a:t>deployment, integration, scalability, security, and more</a:t>
            </a:r>
          </a:p>
          <a:p>
            <a:r>
              <a:rPr lang="en-US" sz="3000" dirty="0"/>
              <a:t>Building an infrastructure for data aggregation, analysis, and reporting </a:t>
            </a:r>
            <a:endParaRPr lang="bg-BG" sz="3000" dirty="0"/>
          </a:p>
          <a:p>
            <a:r>
              <a:rPr lang="en-US" sz="3000" dirty="0"/>
              <a:t>Core expertise in .NET technologies </a:t>
            </a:r>
          </a:p>
          <a:p>
            <a:r>
              <a:rPr lang="en-US" sz="3000" dirty="0">
                <a:hlinkClick r:id="rId2"/>
              </a:rPr>
              <a:t>https://ambitioned.com/</a:t>
            </a:r>
            <a:r>
              <a:rPr lang="bg-BG" sz="3000" dirty="0"/>
              <a:t> </a:t>
            </a:r>
            <a:endParaRPr lang="en-US" sz="3000" dirty="0"/>
          </a:p>
        </p:txBody>
      </p:sp>
      <p:pic>
        <p:nvPicPr>
          <p:cNvPr id="3" name="Picture 2" descr="A blue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A0C801A-BB92-62AD-EF17-F240996CA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64" b="96429" l="6227" r="97883">
                        <a14:foregroundMark x1="96139" y1="55357" x2="51308" y2="30357"/>
                        <a14:foregroundMark x1="51308" y1="30357" x2="37111" y2="47768"/>
                        <a14:foregroundMark x1="37111" y1="47768" x2="40847" y2="85268"/>
                        <a14:foregroundMark x1="40847" y1="85268" x2="53806" y2="89604"/>
                        <a14:foregroundMark x1="91942" y1="84457" x2="97883" y2="69643"/>
                        <a14:foregroundMark x1="97883" y1="69643" x2="95268" y2="50000"/>
                        <a14:foregroundMark x1="51930" y1="46429" x2="41096" y2="45536"/>
                        <a14:foregroundMark x1="41096" y1="45536" x2="32503" y2="62946"/>
                        <a14:foregroundMark x1="32503" y1="62946" x2="47198" y2="88839"/>
                        <a14:foregroundMark x1="47198" y1="88839" x2="73350" y2="77232"/>
                        <a14:foregroundMark x1="73350" y1="77232" x2="83811" y2="79464"/>
                        <a14:foregroundMark x1="83811" y1="79464" x2="94645" y2="77232"/>
                        <a14:foregroundMark x1="94645" y1="77232" x2="88917" y2="47321"/>
                        <a14:foregroundMark x1="88917" y1="47321" x2="51308" y2="46875"/>
                        <a14:foregroundMark x1="39103" y1="54911" x2="39601" y2="52679"/>
                        <a14:foregroundMark x1="66252" y1="51339" x2="42590" y2="42411"/>
                        <a14:foregroundMark x1="42590" y1="42411" x2="31880" y2="70089"/>
                        <a14:foregroundMark x1="31880" y1="70089" x2="45081" y2="75000"/>
                        <a14:foregroundMark x1="45081" y1="75000" x2="60897" y2="66964"/>
                        <a14:foregroundMark x1="60897" y1="66964" x2="60648" y2="46429"/>
                        <a14:foregroundMark x1="56787" y1="42857" x2="46451" y2="39732"/>
                        <a14:foregroundMark x1="46451" y1="39732" x2="46575" y2="73661"/>
                        <a14:foregroundMark x1="46575" y1="73661" x2="56413" y2="70982"/>
                        <a14:foregroundMark x1="56413" y1="70982" x2="55666" y2="42411"/>
                        <a14:foregroundMark x1="59527" y1="42857" x2="48070" y2="43750"/>
                        <a14:foregroundMark x1="48070" y1="43750" x2="54919" y2="66071"/>
                        <a14:foregroundMark x1="54919" y1="66071" x2="51930" y2="40179"/>
                        <a14:foregroundMark x1="74471" y1="52232" x2="65380" y2="50000"/>
                        <a14:foregroundMark x1="65380" y1="50000" x2="73474" y2="72768"/>
                        <a14:foregroundMark x1="73474" y1="72768" x2="72976" y2="50893"/>
                        <a14:foregroundMark x1="94147" y1="56250" x2="89166" y2="50893"/>
                        <a14:foregroundMark x1="89166" y1="50893" x2="89539" y2="50893"/>
                        <a14:foregroundMark x1="89539" y1="50893" x2="87422" y2="50893"/>
                        <a14:foregroundMark x1="87422" y1="50893" x2="97011" y2="54018"/>
                        <a14:foregroundMark x1="97011" y1="54018" x2="88917" y2="52679"/>
                        <a14:foregroundMark x1="88045" y1="50893" x2="89539" y2="54018"/>
                        <a14:foregroundMark x1="87796" y1="51339" x2="97385" y2="49554"/>
                        <a14:foregroundMark x1="97385" y1="49554" x2="88294" y2="54018"/>
                        <a14:foregroundMark x1="88294" y1="54018" x2="92653" y2="42857"/>
                        <a14:foregroundMark x1="29763" y1="87500" x2="29514" y2="96429"/>
                        <a14:foregroundMark x1="10959" y1="43750" x2="2989" y2="28125"/>
                        <a14:foregroundMark x1="2989" y1="28125" x2="6351" y2="70089"/>
                        <a14:foregroundMark x1="6351" y1="70089" x2="9215" y2="43750"/>
                        <a14:foregroundMark x1="16563" y1="15625" x2="17684" y2="18304"/>
                        <a14:foregroundMark x1="15442" y1="15625" x2="24408" y2="18304"/>
                        <a14:foregroundMark x1="24408" y1="18304" x2="15567" y2="16964"/>
                        <a14:foregroundMark x1="15567" y1="16964" x2="15940" y2="20982"/>
                        <a14:foregroundMark x1="15068" y1="8929" x2="25778" y2="9821"/>
                        <a14:foregroundMark x1="25778" y1="9821" x2="15442" y2="4464"/>
                        <a14:foregroundMark x1="15442" y1="4464" x2="13948" y2="10714"/>
                        <a14:backgroundMark x1="83562" y1="6250" x2="28394" y2="6696"/>
                        <a14:backgroundMark x1="28394" y1="6696" x2="25925" y2="9005"/>
                        <a14:backgroundMark x1="14138" y1="14091" x2="7970" y2="13393"/>
                        <a14:backgroundMark x1="7970" y1="13393" x2="5777" y2="27300"/>
                        <a14:backgroundMark x1="3571" y1="69769" x2="3736" y2="79018"/>
                        <a14:backgroundMark x1="3736" y1="79018" x2="12827" y2="96875"/>
                        <a14:backgroundMark x1="32151" y1="97315" x2="52055" y2="97768"/>
                        <a14:backgroundMark x1="12827" y1="96875" x2="31984" y2="97311"/>
                        <a14:backgroundMark x1="52055" y1="97768" x2="84309" y2="91071"/>
                        <a14:backgroundMark x1="84309" y1="91071" x2="99128" y2="94196"/>
                        <a14:backgroundMark x1="98686" y1="41490" x2="98630" y2="34821"/>
                        <a14:backgroundMark x1="98815" y1="56910" x2="98690" y2="41963"/>
                        <a14:backgroundMark x1="99128" y1="94196" x2="98819" y2="57379"/>
                        <a14:backgroundMark x1="98630" y1="34821" x2="88294" y2="7143"/>
                        <a14:backgroundMark x1="88294" y1="7143" x2="78829" y2="66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936" y="1359000"/>
            <a:ext cx="5646094" cy="15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400" dirty="0"/>
              <a:t>Site </a:t>
            </a:r>
            <a:r>
              <a:rPr lang="en-US" sz="3400" b="1" dirty="0"/>
              <a:t>design</a:t>
            </a:r>
          </a:p>
          <a:p>
            <a:r>
              <a:rPr lang="en-US" sz="3400" dirty="0"/>
              <a:t>Website </a:t>
            </a:r>
            <a:r>
              <a:rPr lang="en-US" sz="3400" b="1" dirty="0"/>
              <a:t>optimization</a:t>
            </a:r>
            <a:r>
              <a:rPr lang="en-US" sz="3400" dirty="0"/>
              <a:t> – SEO</a:t>
            </a:r>
          </a:p>
          <a:p>
            <a:r>
              <a:rPr lang="en-US" sz="3400" dirty="0"/>
              <a:t>Online </a:t>
            </a:r>
            <a:r>
              <a:rPr lang="en-US" sz="3400" b="1" dirty="0"/>
              <a:t>advertising</a:t>
            </a:r>
            <a:r>
              <a:rPr lang="en-US" sz="3400" dirty="0"/>
              <a:t> – PPC</a:t>
            </a:r>
          </a:p>
          <a:p>
            <a:r>
              <a:rPr lang="en-US" sz="3400" dirty="0"/>
              <a:t>Social media </a:t>
            </a:r>
            <a:r>
              <a:rPr lang="en-US" sz="3400" b="1" dirty="0"/>
              <a:t>marketing</a:t>
            </a:r>
          </a:p>
          <a:p>
            <a:r>
              <a:rPr lang="en-US" sz="3400" dirty="0"/>
              <a:t>Copywriting</a:t>
            </a:r>
          </a:p>
          <a:p>
            <a:r>
              <a:rPr lang="en-US" sz="3400" dirty="0"/>
              <a:t>Creative concept and design</a:t>
            </a:r>
          </a:p>
          <a:p>
            <a:r>
              <a:rPr lang="en-US" sz="3400" dirty="0">
                <a:hlinkClick r:id="rId2"/>
              </a:rPr>
              <a:t>https://createx.bg/</a:t>
            </a:r>
            <a:endParaRPr lang="en-US" sz="3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CreateX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7CC86C92-0BFC-4027-B5C9-A67CE050AF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00" y="1539000"/>
            <a:ext cx="3659073" cy="17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9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One of the top </a:t>
            </a:r>
            <a:r>
              <a:rPr lang="en-US" b="1" dirty="0"/>
              <a:t>banking </a:t>
            </a:r>
            <a:br>
              <a:rPr lang="en-US" b="1" dirty="0"/>
            </a:br>
            <a:r>
              <a:rPr lang="en-US" b="1" dirty="0"/>
              <a:t>institutions </a:t>
            </a:r>
            <a:r>
              <a:rPr lang="en-US" dirty="0"/>
              <a:t>in Bulgaria</a:t>
            </a:r>
          </a:p>
          <a:p>
            <a:pPr>
              <a:lnSpc>
                <a:spcPct val="110000"/>
              </a:lnSpc>
            </a:pPr>
            <a:r>
              <a:rPr lang="en-US" dirty="0"/>
              <a:t>Employer of the year for 2017</a:t>
            </a:r>
          </a:p>
          <a:p>
            <a:pPr>
              <a:lnSpc>
                <a:spcPct val="110000"/>
              </a:lnSpc>
            </a:pPr>
            <a:r>
              <a:rPr lang="en-US" dirty="0"/>
              <a:t>Member of the Eurobank Group </a:t>
            </a:r>
            <a:br>
              <a:rPr lang="en-US" dirty="0"/>
            </a:br>
            <a:r>
              <a:rPr lang="en-US" dirty="0"/>
              <a:t>with € 58 billion of assets</a:t>
            </a:r>
          </a:p>
          <a:p>
            <a:pPr>
              <a:lnSpc>
                <a:spcPct val="110000"/>
              </a:lnSpc>
            </a:pPr>
            <a:r>
              <a:rPr lang="en-US" dirty="0"/>
              <a:t>Serious investments in digitization</a:t>
            </a:r>
          </a:p>
          <a:p>
            <a:pPr>
              <a:lnSpc>
                <a:spcPct val="110000"/>
              </a:lnSpc>
            </a:pPr>
            <a:r>
              <a:rPr lang="en-US" dirty="0"/>
              <a:t>The first bank credit </a:t>
            </a:r>
            <a:r>
              <a:rPr lang="en-US" dirty="0" err="1"/>
              <a:t>botchat</a:t>
            </a:r>
            <a:r>
              <a:rPr lang="en-US" dirty="0"/>
              <a:t> – EVA </a:t>
            </a:r>
          </a:p>
          <a:p>
            <a:pPr>
              <a:lnSpc>
                <a:spcPct val="110000"/>
              </a:lnSpc>
            </a:pPr>
            <a:r>
              <a:rPr lang="en-US" u="sng" dirty="0">
                <a:hlinkClick r:id="rId2"/>
              </a:rPr>
              <a:t>https://www.facebook.com/evapostbank</a:t>
            </a:r>
            <a:r>
              <a:rPr lang="en-US" dirty="0"/>
              <a:t> </a:t>
            </a:r>
          </a:p>
          <a:p>
            <a:pPr>
              <a:lnSpc>
                <a:spcPct val="110000"/>
              </a:lnSpc>
            </a:pPr>
            <a:r>
              <a:rPr lang="en-US" dirty="0">
                <a:hlinkClick r:id="rId3"/>
              </a:rPr>
              <a:t>https://www.postbank.bg/Za-nas/Careers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Postbank</a:t>
            </a:r>
          </a:p>
        </p:txBody>
      </p:sp>
      <p:pic>
        <p:nvPicPr>
          <p:cNvPr id="16386" name="Picture 2" descr="Image may contain: 1 person, smiling">
            <a:extLst>
              <a:ext uri="{FF2B5EF4-FFF2-40B4-BE49-F238E27FC236}">
                <a16:creationId xmlns:a16="http://schemas.microsoft.com/office/drawing/2014/main" id="{AD0C6ABA-54DE-4031-ADF1-E91ADE986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00" y="3522959"/>
            <a:ext cx="2876041" cy="287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7" name="Picture 6" descr="Graphical user interface, text, applicatio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507BF898-91F4-4F65-8FE2-BDBF1AE584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2" t="7965" r="9814" b="20467"/>
          <a:stretch/>
        </p:blipFill>
        <p:spPr>
          <a:xfrm>
            <a:off x="7802441" y="1514822"/>
            <a:ext cx="4262030" cy="168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3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largest hosting company </a:t>
            </a:r>
            <a:br>
              <a:rPr lang="en-US" dirty="0"/>
            </a:br>
            <a:r>
              <a:rPr lang="en-US" dirty="0"/>
              <a:t>in Bulgaria</a:t>
            </a:r>
          </a:p>
          <a:p>
            <a:pPr lvl="1"/>
            <a:r>
              <a:rPr lang="en-GB" dirty="0"/>
              <a:t>Hosting &amp; Domains</a:t>
            </a:r>
          </a:p>
          <a:p>
            <a:pPr lvl="1"/>
            <a:r>
              <a:rPr lang="en-GB" dirty="0"/>
              <a:t>WordPress Hosting</a:t>
            </a:r>
          </a:p>
          <a:p>
            <a:pPr lvl="1"/>
            <a:r>
              <a:rPr lang="en-GB" dirty="0"/>
              <a:t>VPS Servers</a:t>
            </a:r>
          </a:p>
          <a:p>
            <a:pPr lvl="1"/>
            <a:r>
              <a:rPr lang="en-GB" dirty="0"/>
              <a:t>SSL Certificates</a:t>
            </a:r>
          </a:p>
          <a:p>
            <a:pPr lvl="1"/>
            <a:r>
              <a:rPr lang="en-GB" dirty="0"/>
              <a:t>E-Commerce</a:t>
            </a:r>
          </a:p>
          <a:p>
            <a:pPr lvl="1"/>
            <a:r>
              <a:rPr lang="en-US" dirty="0"/>
              <a:t>Top-quality support</a:t>
            </a:r>
          </a:p>
          <a:p>
            <a:pPr lvl="1"/>
            <a:r>
              <a:rPr lang="en-US" dirty="0"/>
              <a:t>Top-qualified team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SuperHosting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BFDE2D-9C27-4AE6-94BC-A47BE698E00C}"/>
              </a:ext>
            </a:extLst>
          </p:cNvPr>
          <p:cNvSpPr txBox="1">
            <a:spLocks/>
          </p:cNvSpPr>
          <p:nvPr/>
        </p:nvSpPr>
        <p:spPr>
          <a:xfrm>
            <a:off x="5376000" y="4699879"/>
            <a:ext cx="6129833" cy="191273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Offering a complete solution</a:t>
            </a:r>
          </a:p>
          <a:p>
            <a:r>
              <a:rPr lang="en-GB" sz="3200" dirty="0"/>
              <a:t>Leading</a:t>
            </a:r>
            <a:r>
              <a:rPr lang="en-US" sz="3200" dirty="0"/>
              <a:t> technical equipment</a:t>
            </a:r>
          </a:p>
          <a:p>
            <a:r>
              <a:rPr lang="en-US" sz="3200" dirty="0">
                <a:hlinkClick r:id="rId2"/>
              </a:rPr>
              <a:t>https://www.superhosting.bg/</a:t>
            </a:r>
            <a:r>
              <a:rPr lang="en-US" sz="3200" dirty="0"/>
              <a:t> 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12" name="Picture 11" descr="A picture containing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5E709AC7-B7B0-49BF-8B4E-F7F901D8F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0" y="1530508"/>
            <a:ext cx="4252502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0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Established in </a:t>
            </a:r>
            <a:r>
              <a:rPr lang="en-US" sz="3400" b="1" dirty="0"/>
              <a:t>2005</a:t>
            </a:r>
          </a:p>
          <a:p>
            <a:r>
              <a:rPr lang="en-US" sz="3400" dirty="0"/>
              <a:t>Developing their own </a:t>
            </a:r>
            <a:r>
              <a:rPr lang="en-US" sz="3400" b="1" dirty="0"/>
              <a:t>Fintech</a:t>
            </a:r>
            <a:br>
              <a:rPr lang="bg-BG" sz="3400" b="1" dirty="0"/>
            </a:br>
            <a:r>
              <a:rPr lang="en-US" sz="3400" b="1" dirty="0"/>
              <a:t>software tools</a:t>
            </a:r>
          </a:p>
          <a:p>
            <a:r>
              <a:rPr lang="en-US" altLang="en-US" sz="3400" dirty="0"/>
              <a:t>Technological hub of MFG with a focus </a:t>
            </a:r>
            <a:br>
              <a:rPr lang="bg-BG" altLang="en-US" sz="3400" dirty="0"/>
            </a:br>
            <a:r>
              <a:rPr lang="en-US" altLang="en-US" sz="3400" dirty="0"/>
              <a:t>to establish a new generation platform Smart Check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400" dirty="0"/>
              <a:t>Using C#, </a:t>
            </a:r>
            <a:r>
              <a:rPr lang="en-US" sz="3400" dirty="0" err="1"/>
              <a:t>.Net</a:t>
            </a:r>
            <a:r>
              <a:rPr lang="en-US" sz="3400" dirty="0"/>
              <a:t> Core, Web API, RabbitMQ, Microservices, Docker, Kubernetes, Polymer, React, JS, </a:t>
            </a:r>
            <a:r>
              <a:rPr lang="en-US" sz="3400" dirty="0" err="1"/>
              <a:t>JQuery</a:t>
            </a:r>
            <a:r>
              <a:rPr lang="en-US" sz="3400" dirty="0"/>
              <a:t>, MS SQL, MongoDB</a:t>
            </a:r>
            <a:r>
              <a:rPr lang="bg-BG" sz="3400" dirty="0"/>
              <a:t>,</a:t>
            </a:r>
            <a:r>
              <a:rPr lang="en-US" sz="3400" dirty="0"/>
              <a:t> </a:t>
            </a:r>
            <a:r>
              <a:rPr lang="en-US" sz="3400" dirty="0" err="1"/>
              <a:t>etc</a:t>
            </a:r>
            <a:endParaRPr lang="en-US" altLang="en-US" sz="3400" dirty="0"/>
          </a:p>
          <a:p>
            <a:r>
              <a:rPr lang="en-GB" sz="3400" dirty="0"/>
              <a:t>Looking for Devs &amp; QAs</a:t>
            </a:r>
          </a:p>
          <a:p>
            <a:r>
              <a:rPr lang="en-GB" sz="3400" dirty="0">
                <a:hlinkClick r:id="rId2"/>
              </a:rPr>
              <a:t>https://www.smartit.bg</a:t>
            </a:r>
            <a:endParaRPr lang="en-US" sz="3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SmartIT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231F4599-20BE-4ADE-9296-A7CFAE68B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000" y="1404000"/>
            <a:ext cx="4433762" cy="15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8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alibri" panose="020F0502020204030204" pitchFamily="34" charset="0"/>
              </a:rPr>
              <a:t>US-based award-winning </a:t>
            </a:r>
            <a:r>
              <a:rPr lang="en-US" sz="3600" b="1" dirty="0">
                <a:latin typeface="Calibri" panose="020F0502020204030204" pitchFamily="34" charset="0"/>
              </a:rPr>
              <a:t>tech company </a:t>
            </a:r>
          </a:p>
          <a:p>
            <a:r>
              <a:rPr lang="en-US" sz="3600" dirty="0">
                <a:latin typeface="Calibri" panose="020F0502020204030204" pitchFamily="34" charset="0"/>
              </a:rPr>
              <a:t>Has a team of over 3900 talented</a:t>
            </a:r>
            <a:br>
              <a:rPr lang="en-US" sz="3600" dirty="0">
                <a:latin typeface="Calibri" panose="020F0502020204030204" pitchFamily="34" charset="0"/>
              </a:rPr>
            </a:br>
            <a:r>
              <a:rPr lang="en-US" sz="3600" dirty="0">
                <a:latin typeface="Calibri" panose="020F0502020204030204" pitchFamily="34" charset="0"/>
              </a:rPr>
              <a:t>engineers across the globe</a:t>
            </a:r>
          </a:p>
          <a:p>
            <a:r>
              <a:rPr lang="en-US" sz="3600" dirty="0">
                <a:latin typeface="Calibri" panose="020F0502020204030204" pitchFamily="34" charset="0"/>
              </a:rPr>
              <a:t>Works with innovative technologies to deliver high-quality sports entertainment products to their clients </a:t>
            </a:r>
          </a:p>
          <a:p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</a:rPr>
              <a:t>DraftKings has more than 1000 employees in Bulgaria, with offices in Sofia and Plovdiv</a:t>
            </a:r>
          </a:p>
          <a:p>
            <a:pPr>
              <a:buClr>
                <a:schemeClr val="tx1"/>
              </a:buClr>
            </a:pPr>
            <a:r>
              <a:rPr lang="en-US" sz="36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https://careers.draftkings.com/jobs/</a:t>
            </a:r>
            <a:endParaRPr lang="en-US" sz="36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3600" dirty="0">
              <a:latin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Draft Kings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6" name="Picture 5" descr="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2516FA7-2A53-1ECE-5424-67BA1CBB2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000" y="1095732"/>
            <a:ext cx="3333242" cy="233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Business and technology </a:t>
            </a:r>
            <a:br>
              <a:rPr lang="en-US" sz="3400" dirty="0"/>
            </a:br>
            <a:r>
              <a:rPr lang="en-US" sz="3400" b="1" dirty="0"/>
              <a:t>services company</a:t>
            </a:r>
          </a:p>
          <a:p>
            <a:r>
              <a:rPr lang="en-GB" sz="3400" dirty="0"/>
              <a:t>Business application</a:t>
            </a:r>
            <a:br>
              <a:rPr lang="en-GB" sz="3400" dirty="0"/>
            </a:br>
            <a:r>
              <a:rPr lang="en-GB" sz="3400" dirty="0"/>
              <a:t>development</a:t>
            </a:r>
          </a:p>
          <a:p>
            <a:r>
              <a:rPr lang="en-US" sz="3400" dirty="0"/>
              <a:t>Cloud engineering services</a:t>
            </a:r>
          </a:p>
          <a:p>
            <a:r>
              <a:rPr lang="en-US" sz="3400" dirty="0"/>
              <a:t>Collaboration services</a:t>
            </a:r>
          </a:p>
          <a:p>
            <a:r>
              <a:rPr lang="en-GB" sz="3400" dirty="0"/>
              <a:t>L</a:t>
            </a:r>
            <a:r>
              <a:rPr lang="en-US" sz="3400" dirty="0"/>
              <a:t>ooking for junior .NET Developers</a:t>
            </a:r>
          </a:p>
          <a:p>
            <a:r>
              <a:rPr lang="en-US" sz="3400" dirty="0">
                <a:hlinkClick r:id="rId2"/>
              </a:rPr>
              <a:t>https://www.indeavr.com/en/careers</a:t>
            </a:r>
            <a:endParaRPr lang="en-US" sz="3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Indeavr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2" name="Picture 1" descr="Text&#10;&#10;Description automatically generated with low confidence">
            <a:extLst>
              <a:ext uri="{FF2B5EF4-FFF2-40B4-BE49-F238E27FC236}">
                <a16:creationId xmlns:a16="http://schemas.microsoft.com/office/drawing/2014/main" id="{00E62565-5D50-1699-49A9-1515B28D5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68" y="2124000"/>
            <a:ext cx="5277204" cy="118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Integration solutions for </a:t>
            </a:r>
            <a:br>
              <a:rPr lang="en-US" dirty="0"/>
            </a:br>
            <a:r>
              <a:rPr lang="en-US" b="1" dirty="0"/>
              <a:t>financial institutions</a:t>
            </a:r>
          </a:p>
          <a:p>
            <a:r>
              <a:rPr lang="en-GB" dirty="0"/>
              <a:t>Provide </a:t>
            </a:r>
            <a:r>
              <a:rPr lang="en-US" dirty="0"/>
              <a:t>digital</a:t>
            </a:r>
            <a:br>
              <a:rPr lang="en-US" dirty="0"/>
            </a:br>
            <a:r>
              <a:rPr lang="en-US" dirty="0"/>
              <a:t>transformation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https://www.softwaregroup.com/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Group</a:t>
            </a:r>
          </a:p>
        </p:txBody>
      </p:sp>
      <p:pic>
        <p:nvPicPr>
          <p:cNvPr id="14338" name="Picture 2" descr="Potential">
            <a:extLst>
              <a:ext uri="{FF2B5EF4-FFF2-40B4-BE49-F238E27FC236}">
                <a16:creationId xmlns:a16="http://schemas.microsoft.com/office/drawing/2014/main" id="{C83A3CD0-5FB6-416A-AE76-093AF44E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332" y="2917537"/>
            <a:ext cx="1710719" cy="17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nnovation">
            <a:extLst>
              <a:ext uri="{FF2B5EF4-FFF2-40B4-BE49-F238E27FC236}">
                <a16:creationId xmlns:a16="http://schemas.microsoft.com/office/drawing/2014/main" id="{6A190603-A6DC-42F3-B859-D7B6576B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019" y="2917536"/>
            <a:ext cx="1710720" cy="171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Unlocking">
            <a:extLst>
              <a:ext uri="{FF2B5EF4-FFF2-40B4-BE49-F238E27FC236}">
                <a16:creationId xmlns:a16="http://schemas.microsoft.com/office/drawing/2014/main" id="{E9ABBBAF-F449-4BE1-B45B-5929F1C79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784" y="2917535"/>
            <a:ext cx="1710721" cy="171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339D4F0-B48D-43B2-A0BE-141BA618D5AC}"/>
              </a:ext>
            </a:extLst>
          </p:cNvPr>
          <p:cNvSpPr/>
          <p:nvPr/>
        </p:nvSpPr>
        <p:spPr bwMode="auto">
          <a:xfrm>
            <a:off x="3907394" y="4639555"/>
            <a:ext cx="2338597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Discovering Potential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8B022C-22AE-487E-9D9B-AA29AFDA6733}"/>
              </a:ext>
            </a:extLst>
          </p:cNvPr>
          <p:cNvSpPr/>
          <p:nvPr/>
        </p:nvSpPr>
        <p:spPr bwMode="auto">
          <a:xfrm>
            <a:off x="6335079" y="4639554"/>
            <a:ext cx="2338597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Driving Innovation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9C0910-AB75-4F63-A988-B126824787BD}"/>
              </a:ext>
            </a:extLst>
          </p:cNvPr>
          <p:cNvSpPr/>
          <p:nvPr/>
        </p:nvSpPr>
        <p:spPr bwMode="auto">
          <a:xfrm>
            <a:off x="8886000" y="4639553"/>
            <a:ext cx="2372291" cy="879569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Unlocking Opportunities</a:t>
            </a:r>
            <a:endParaRPr lang="en-US" sz="36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15" name="Picture 14" descr="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5B3249F-54BF-4353-828B-12C972B875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240" y="1151524"/>
            <a:ext cx="4221108" cy="17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5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Digital heartbeat of the leading global </a:t>
            </a:r>
            <a:r>
              <a:rPr lang="en-US" sz="2800" b="1" dirty="0"/>
              <a:t>retail group Schwarz</a:t>
            </a:r>
          </a:p>
          <a:p>
            <a:r>
              <a:rPr lang="en-US" sz="2800" dirty="0"/>
              <a:t>The group brings together </a:t>
            </a:r>
            <a:r>
              <a:rPr lang="en-US" sz="2800" b="1" dirty="0"/>
              <a:t>Lidl</a:t>
            </a:r>
            <a:r>
              <a:rPr lang="en-US" sz="2800" dirty="0"/>
              <a:t> and </a:t>
            </a:r>
            <a:r>
              <a:rPr lang="en-US" sz="2800" b="1" dirty="0"/>
              <a:t>Kaufland</a:t>
            </a:r>
            <a:r>
              <a:rPr lang="en-US" sz="2800" dirty="0"/>
              <a:t> retail chains,</a:t>
            </a:r>
            <a:br>
              <a:rPr lang="en-US" sz="2800" dirty="0"/>
            </a:br>
            <a:r>
              <a:rPr lang="en-US" sz="2800" dirty="0"/>
              <a:t>the recycling company </a:t>
            </a:r>
            <a:r>
              <a:rPr lang="en-US" sz="2800" b="1" dirty="0"/>
              <a:t>Pre Zero</a:t>
            </a:r>
            <a:r>
              <a:rPr lang="en-US" sz="2800" dirty="0"/>
              <a:t>, and the manufacturing</a:t>
            </a:r>
            <a:br>
              <a:rPr lang="en-US" sz="2800" dirty="0"/>
            </a:br>
            <a:r>
              <a:rPr lang="en-US" sz="2800" dirty="0"/>
              <a:t>company </a:t>
            </a:r>
            <a:r>
              <a:rPr lang="en-US" sz="2800" b="1" dirty="0"/>
              <a:t>Schwarz Production</a:t>
            </a:r>
          </a:p>
          <a:p>
            <a:r>
              <a:rPr lang="en-US" sz="2800" dirty="0"/>
              <a:t>500,000 employees worldwide &amp; over 12,900 stores</a:t>
            </a:r>
            <a:br>
              <a:rPr lang="en-US" sz="2800" dirty="0"/>
            </a:br>
            <a:r>
              <a:rPr lang="en-US" sz="2800" dirty="0"/>
              <a:t>in more than 30 countries</a:t>
            </a:r>
          </a:p>
          <a:p>
            <a:r>
              <a:rPr lang="en-US" sz="2800" dirty="0"/>
              <a:t>Provision of IT infrastructure, platforms, and business applications</a:t>
            </a:r>
          </a:p>
          <a:p>
            <a:r>
              <a:rPr lang="en-US" sz="2800" dirty="0"/>
              <a:t>Long-term commitment to support education and invest in the development of business and IT professionals</a:t>
            </a:r>
          </a:p>
          <a:p>
            <a:r>
              <a:rPr lang="en-US" sz="2800" dirty="0">
                <a:hlinkClick r:id="rId3"/>
              </a:rPr>
              <a:t>https://it.schwarz/en/it-hubs/bulgaria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Schwarz IT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9" name="Picture 4">
            <a:hlinkClick r:id="rId3"/>
            <a:extLst>
              <a:ext uri="{FF2B5EF4-FFF2-40B4-BE49-F238E27FC236}">
                <a16:creationId xmlns:a16="http://schemas.microsoft.com/office/drawing/2014/main" id="{46857021-465D-4AF3-A5D9-E46334189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7156" y="1404000"/>
            <a:ext cx="2415874" cy="297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Product company home</a:t>
            </a:r>
            <a:br>
              <a:rPr lang="en-US" sz="2800" dirty="0"/>
            </a:br>
            <a:r>
              <a:rPr lang="en-US" sz="2800" dirty="0"/>
              <a:t>of </a:t>
            </a:r>
            <a:r>
              <a:rPr lang="en-US" sz="2800" b="1" dirty="0"/>
              <a:t>PokerStars</a:t>
            </a:r>
            <a:r>
              <a:rPr lang="en-US" sz="2800" dirty="0"/>
              <a:t>,</a:t>
            </a:r>
            <a:br>
              <a:rPr lang="en-US" sz="2800" dirty="0"/>
            </a:br>
            <a:r>
              <a:rPr lang="en-US" sz="2800" b="1" dirty="0"/>
              <a:t>PokerStars Casino </a:t>
            </a:r>
            <a:r>
              <a:rPr lang="en-US" sz="2800" dirty="0"/>
              <a:t>and </a:t>
            </a:r>
            <a:br>
              <a:rPr lang="en-US" sz="2800" dirty="0"/>
            </a:br>
            <a:r>
              <a:rPr lang="en-US" sz="2800" b="1" dirty="0"/>
              <a:t>PokerStars Sport</a:t>
            </a:r>
          </a:p>
          <a:p>
            <a:pPr>
              <a:spcAft>
                <a:spcPts val="800"/>
              </a:spcAft>
            </a:pPr>
            <a:r>
              <a:rPr lang="en-US" sz="2800" dirty="0"/>
              <a:t>Part of the International division of Flutter Entertainment Plc., a global sports betting and gaming operator </a:t>
            </a:r>
          </a:p>
          <a:p>
            <a:r>
              <a:rPr lang="en-US" sz="2800" dirty="0"/>
              <a:t>Global engineering team, industry-leading products - innovative Sportsbook platform, a renown poker site, and the world's fastest-growing casino</a:t>
            </a:r>
          </a:p>
          <a:p>
            <a:r>
              <a:rPr lang="en-US" sz="2800" dirty="0"/>
              <a:t>Java, JS, React, Kubernetes, AWS, and many more</a:t>
            </a:r>
          </a:p>
          <a:p>
            <a:r>
              <a:rPr lang="en-US" sz="2800" dirty="0">
                <a:hlinkClick r:id="rId3"/>
              </a:rPr>
              <a:t>https://pokerstarscareers.com/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PokerStars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9" name="Picture 4">
            <a:hlinkClick r:id="rId3"/>
            <a:extLst>
              <a:ext uri="{FF2B5EF4-FFF2-40B4-BE49-F238E27FC236}">
                <a16:creationId xmlns:a16="http://schemas.microsoft.com/office/drawing/2014/main" id="{46857021-465D-4AF3-A5D9-E46334189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1000" y="1584000"/>
            <a:ext cx="6592709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2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Welcome to </a:t>
            </a:r>
            <a:r>
              <a:rPr lang="en-US" b="1" dirty="0" err="1"/>
              <a:t>SoftUni</a:t>
            </a:r>
            <a:endParaRPr lang="en-GB" b="1" dirty="0"/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GB" dirty="0" err="1"/>
              <a:t>SoftUni</a:t>
            </a:r>
            <a:r>
              <a:rPr lang="en-GB" dirty="0"/>
              <a:t> </a:t>
            </a:r>
            <a:r>
              <a:rPr lang="en-GB" b="1" dirty="0"/>
              <a:t>Partners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GB" dirty="0" err="1"/>
              <a:t>SoftUni</a:t>
            </a:r>
            <a:r>
              <a:rPr lang="en-GB" dirty="0"/>
              <a:t> </a:t>
            </a:r>
            <a:r>
              <a:rPr lang="en-GB" b="1" dirty="0"/>
              <a:t>Trainers</a:t>
            </a:r>
            <a:endParaRPr lang="en-US" b="1" dirty="0"/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GB" dirty="0"/>
              <a:t>Learning </a:t>
            </a:r>
            <a:r>
              <a:rPr lang="en-GB" b="1" dirty="0"/>
              <a:t>Paths</a:t>
            </a:r>
            <a:r>
              <a:rPr lang="en-GB" dirty="0"/>
              <a:t> and </a:t>
            </a:r>
            <a:r>
              <a:rPr lang="en-GB" b="1" dirty="0"/>
              <a:t>Opportunities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23700" y="6507163"/>
            <a:ext cx="368300" cy="2968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327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Founded in </a:t>
            </a:r>
            <a:r>
              <a:rPr lang="en-US" b="1" dirty="0"/>
              <a:t>2020 in Chicago</a:t>
            </a:r>
            <a:endParaRPr lang="bg-BG" b="1" dirty="0"/>
          </a:p>
          <a:p>
            <a:r>
              <a:rPr lang="en-US" dirty="0"/>
              <a:t>Provide superior</a:t>
            </a:r>
            <a:br>
              <a:rPr lang="en-US" dirty="0"/>
            </a:br>
            <a:r>
              <a:rPr lang="en-US" dirty="0"/>
              <a:t>uncorrelated investments</a:t>
            </a:r>
            <a:br>
              <a:rPr lang="en-US" dirty="0"/>
            </a:br>
            <a:r>
              <a:rPr lang="en-US" dirty="0"/>
              <a:t>returns using statistics and </a:t>
            </a:r>
            <a:br>
              <a:rPr lang="en-US" dirty="0"/>
            </a:br>
            <a:r>
              <a:rPr lang="en-US" dirty="0"/>
              <a:t>AI/ML methods</a:t>
            </a:r>
          </a:p>
          <a:p>
            <a:r>
              <a:rPr lang="en-US" dirty="0"/>
              <a:t>Sources un/structured datasets, sound</a:t>
            </a:r>
            <a:br>
              <a:rPr lang="en-US" dirty="0"/>
            </a:br>
            <a:r>
              <a:rPr lang="en-US" dirty="0"/>
              <a:t>economic and financial principles, and advanced </a:t>
            </a:r>
            <a:br>
              <a:rPr lang="en-US" dirty="0"/>
            </a:br>
            <a:r>
              <a:rPr lang="en-US" dirty="0"/>
              <a:t>ML techniques to capture in the equity markets</a:t>
            </a:r>
          </a:p>
          <a:p>
            <a:r>
              <a:rPr lang="en-US" dirty="0">
                <a:hlinkClick r:id="rId3"/>
              </a:rPr>
              <a:t>https://www.pharvision.ai/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PharVision</a:t>
            </a:r>
            <a:r>
              <a:rPr lang="en-GB" dirty="0"/>
              <a:t> Capital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6" name="Picture 5" descr="Logo, company nam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ECB71CF-5A92-4E02-A510-09AF980FC6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6726000" y="1584000"/>
            <a:ext cx="4444502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0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100" dirty="0"/>
              <a:t>Bosch.IO</a:t>
            </a:r>
            <a:r>
              <a:rPr lang="bg-BG" sz="3100" dirty="0"/>
              <a:t> drive</a:t>
            </a:r>
            <a:r>
              <a:rPr lang="en-US" sz="3100" dirty="0"/>
              <a:t>s </a:t>
            </a:r>
            <a:r>
              <a:rPr lang="bg-BG" sz="3100" dirty="0"/>
              <a:t>the</a:t>
            </a:r>
            <a:r>
              <a:rPr lang="bg-BG" sz="3100" b="1" dirty="0"/>
              <a:t> digital and </a:t>
            </a:r>
            <a:br>
              <a:rPr lang="en-US" sz="3100" b="1" dirty="0"/>
            </a:br>
            <a:r>
              <a:rPr lang="bg-BG" sz="3100" b="1" dirty="0"/>
              <a:t>AIoT business</a:t>
            </a:r>
            <a:r>
              <a:rPr lang="bg-BG" sz="3100" dirty="0"/>
              <a:t> of Bosch Group</a:t>
            </a:r>
            <a:endParaRPr lang="en-US" sz="31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3100" dirty="0"/>
              <a:t>Five countries and 900 associates, </a:t>
            </a:r>
            <a:br>
              <a:rPr lang="en-US" sz="3100" dirty="0"/>
            </a:br>
            <a:r>
              <a:rPr lang="en-US" sz="3100" dirty="0"/>
              <a:t>more than 200 of whom are working</a:t>
            </a:r>
            <a:br>
              <a:rPr lang="en-US" sz="3100" dirty="0"/>
            </a:br>
            <a:r>
              <a:rPr lang="en-US" sz="3100" dirty="0"/>
              <a:t>in the Bulgarian office</a:t>
            </a:r>
          </a:p>
          <a:p>
            <a:r>
              <a:rPr lang="en-US" sz="3100" dirty="0"/>
              <a:t>Languages and frameworks: Java, Spring Boot, Go, TypeScript</a:t>
            </a:r>
            <a:r>
              <a:rPr lang="bg-BG" sz="3100" dirty="0"/>
              <a:t>; </a:t>
            </a:r>
            <a:r>
              <a:rPr lang="en-US" sz="3100" dirty="0"/>
              <a:t>Mobile: iOS &amp; Android</a:t>
            </a:r>
            <a:r>
              <a:rPr lang="bg-BG" sz="3100" dirty="0"/>
              <a:t>; </a:t>
            </a:r>
            <a:r>
              <a:rPr lang="en-US" sz="3100" dirty="0"/>
              <a:t>Cloud Platforms: Azure &amp; Azure DevOps, AWS</a:t>
            </a:r>
          </a:p>
          <a:p>
            <a:r>
              <a:rPr lang="en-US" sz="3100" dirty="0"/>
              <a:t>Looking for software engineer / architect, cloud engineer, UX/UI designer, project manager, product / business owner</a:t>
            </a:r>
          </a:p>
          <a:p>
            <a:r>
              <a:rPr lang="en-US" sz="3100" dirty="0">
                <a:hlinkClick r:id="rId3"/>
              </a:rPr>
              <a:t>https://bosch.io/</a:t>
            </a:r>
            <a:endParaRPr lang="en-US" sz="31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Bosch.IO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7E0F7A8-32BA-4C8D-A72A-1D36163539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00" y="1584000"/>
            <a:ext cx="4766250" cy="18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8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lvl="0"/>
            <a:r>
              <a:rPr lang="en-US" sz="2900" dirty="0"/>
              <a:t>A Fortune 500 global </a:t>
            </a:r>
            <a:r>
              <a:rPr lang="en-US" sz="2900" b="1" dirty="0"/>
              <a:t>IT services leader</a:t>
            </a:r>
          </a:p>
          <a:p>
            <a:pPr lvl="0"/>
            <a:r>
              <a:rPr lang="en-US" sz="2900" dirty="0"/>
              <a:t>Provides services for business process </a:t>
            </a:r>
            <a:br>
              <a:rPr lang="bg-BG" sz="2900" dirty="0"/>
            </a:br>
            <a:r>
              <a:rPr lang="en-US" sz="2900" dirty="0"/>
              <a:t>outsourcing, analytics and engineering, </a:t>
            </a:r>
            <a:br>
              <a:rPr lang="bg-BG" sz="2900" dirty="0"/>
            </a:br>
            <a:r>
              <a:rPr lang="en-US" sz="2900" dirty="0"/>
              <a:t>applications, security, cloud, IT outsourcing</a:t>
            </a:r>
            <a:r>
              <a:rPr lang="bg-BG" sz="2900" dirty="0"/>
              <a:t>,</a:t>
            </a:r>
            <a:r>
              <a:rPr lang="en-US" sz="2900" dirty="0"/>
              <a:t> </a:t>
            </a:r>
            <a:br>
              <a:rPr lang="en-US" sz="2900" dirty="0"/>
            </a:br>
            <a:r>
              <a:rPr lang="en-US" sz="2900" dirty="0"/>
              <a:t>and modern workplace</a:t>
            </a:r>
          </a:p>
          <a:p>
            <a:pPr lvl="0"/>
            <a:r>
              <a:rPr lang="en-US" sz="2900" dirty="0"/>
              <a:t>DXC has strong values, and fosters a culture of inclusion, belonging</a:t>
            </a:r>
            <a:r>
              <a:rPr lang="bg-BG" sz="2900" dirty="0"/>
              <a:t>,</a:t>
            </a:r>
            <a:r>
              <a:rPr lang="en-US" sz="2900" dirty="0"/>
              <a:t> and corporate citizenship</a:t>
            </a:r>
          </a:p>
          <a:p>
            <a:pPr lvl="0"/>
            <a:r>
              <a:rPr lang="en-US" sz="2900" dirty="0"/>
              <a:t>DXC is a virtual-first company, we put the employee experience first with a modern workplace and allow them to work from the comfort of their home</a:t>
            </a:r>
            <a:endParaRPr lang="bg-BG" sz="2900" dirty="0"/>
          </a:p>
          <a:p>
            <a:pPr lvl="0">
              <a:buClr>
                <a:schemeClr val="tx1"/>
              </a:buClr>
            </a:pPr>
            <a:r>
              <a:rPr lang="en-US" sz="29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https://dxc.com/us/en</a:t>
            </a:r>
            <a:r>
              <a:rPr lang="bg-BG" sz="2900" dirty="0">
                <a:solidFill>
                  <a:schemeClr val="bg1"/>
                </a:solidFill>
              </a:rPr>
              <a:t> </a:t>
            </a:r>
            <a:endParaRPr lang="en-US" sz="290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rial" panose="020B0604020202020204" pitchFamily="34" charset="0"/>
                <a:ea typeface="Times New Roman" panose="02020603050405020304" pitchFamily="18" charset="0"/>
              </a:rPr>
              <a:t>DXC Technology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060B8BB-6747-8DEB-BF6D-D22D36448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00" y="1196125"/>
            <a:ext cx="3816470" cy="254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1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28C49-BC69-4031-9946-E13D6BDE3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99" y="1385091"/>
            <a:ext cx="1667676" cy="2858873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E3E78A9F-E6BB-4338-B3D2-E3DBA09D99B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The Trainers for the Software Engineering Program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/>
              <a:t>The Trainers</a:t>
            </a:r>
          </a:p>
        </p:txBody>
      </p:sp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Veronika</a:t>
            </a:r>
            <a:r>
              <a:rPr lang="en-US" dirty="0"/>
              <a:t> </a:t>
            </a:r>
            <a:r>
              <a:rPr lang="en-US" dirty="0" err="1"/>
              <a:t>Vaneva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386676" y="1413797"/>
            <a:ext cx="6834324" cy="51378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400" dirty="0"/>
              <a:t>Former </a:t>
            </a:r>
            <a:r>
              <a:rPr lang="en-US" sz="3400" b="1" dirty="0"/>
              <a:t>Training Director </a:t>
            </a:r>
            <a:r>
              <a:rPr lang="en-US" sz="3400" dirty="0"/>
              <a:t>@ SoftUni</a:t>
            </a:r>
          </a:p>
          <a:p>
            <a:pPr>
              <a:lnSpc>
                <a:spcPct val="100000"/>
              </a:lnSpc>
            </a:pPr>
            <a:r>
              <a:rPr lang="en-US" sz="3400" b="1" dirty="0"/>
              <a:t>Product</a:t>
            </a:r>
            <a:r>
              <a:rPr lang="en-US" sz="3400" dirty="0"/>
              <a:t> </a:t>
            </a:r>
            <a:r>
              <a:rPr lang="en-US" sz="3400" b="1" dirty="0"/>
              <a:t>Owner</a:t>
            </a:r>
            <a:r>
              <a:rPr lang="en-US" sz="3400" dirty="0"/>
              <a:t> @ </a:t>
            </a:r>
            <a:r>
              <a:rPr lang="en-US" sz="3400" dirty="0" err="1"/>
              <a:t>Amusnet</a:t>
            </a:r>
            <a:r>
              <a:rPr lang="en-US" sz="3400" dirty="0"/>
              <a:t> Interactive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Former</a:t>
            </a:r>
            <a:r>
              <a:rPr lang="bg-BG" sz="3400" dirty="0"/>
              <a:t> </a:t>
            </a:r>
            <a:r>
              <a:rPr lang="en-US" sz="3400" b="1" dirty="0"/>
              <a:t>Program Director </a:t>
            </a:r>
            <a:r>
              <a:rPr lang="en-US" sz="3400" dirty="0"/>
              <a:t>@</a:t>
            </a:r>
            <a:r>
              <a:rPr lang="bg-BG" sz="3400" dirty="0"/>
              <a:t> </a:t>
            </a:r>
            <a:r>
              <a:rPr lang="en-US" sz="3400" dirty="0"/>
              <a:t>Motion Software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Graduated from the Medical University - Pleven</a:t>
            </a:r>
          </a:p>
          <a:p>
            <a:pPr>
              <a:lnSpc>
                <a:spcPct val="100000"/>
              </a:lnSpc>
            </a:pPr>
            <a:r>
              <a:rPr lang="en-US" sz="3400" dirty="0"/>
              <a:t>Interests in Java, C++, and Unity</a:t>
            </a:r>
            <a:endParaRPr lang="bg-BG" sz="3400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13B05-FCAE-4D4F-ADF4-7365245C5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000" y="1719000"/>
            <a:ext cx="3222823" cy="42970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0395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Stoyan Shopov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76000" y="6444000"/>
            <a:ext cx="317698" cy="262043"/>
          </a:xfrm>
          <a:prstGeom prst="rect">
            <a:avLst/>
          </a:prstGeom>
        </p:spPr>
        <p:txBody>
          <a:bodyPr/>
          <a:lstStyle/>
          <a:p>
            <a:fld id="{C014DD1E-5D91-48A3-AD6D-45FBA980D106}" type="slidenum">
              <a:rPr lang="en-US" sz="1000" smtClean="0"/>
              <a:pPr/>
              <a:t>25</a:t>
            </a:fld>
            <a:endParaRPr lang="en-US" sz="10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EC9C067-A013-4441-BAA0-8936A1190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6" y="1196125"/>
            <a:ext cx="11818092" cy="552876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Senior Software Engineer </a:t>
            </a:r>
            <a:r>
              <a:rPr lang="en-US" dirty="0"/>
              <a:t>@ Grand Games</a:t>
            </a:r>
          </a:p>
          <a:p>
            <a:pPr>
              <a:lnSpc>
                <a:spcPct val="120000"/>
              </a:lnSpc>
            </a:pPr>
            <a:r>
              <a:rPr lang="en-US" b="1" dirty="0"/>
              <a:t>Technical</a:t>
            </a:r>
            <a:r>
              <a:rPr lang="en-US" dirty="0"/>
              <a:t> </a:t>
            </a:r>
            <a:r>
              <a:rPr lang="bg-BG" b="1" dirty="0"/>
              <a:t>Т</a:t>
            </a:r>
            <a:r>
              <a:rPr lang="en-US" b="1" dirty="0"/>
              <a:t>rainer</a:t>
            </a:r>
            <a:r>
              <a:rPr lang="en-US" dirty="0"/>
              <a:t> @ SoftUni ~5 years</a:t>
            </a:r>
          </a:p>
          <a:p>
            <a:pPr>
              <a:lnSpc>
                <a:spcPct val="120000"/>
              </a:lnSpc>
            </a:pPr>
            <a:r>
              <a:rPr lang="en-US" b="1" dirty="0"/>
              <a:t>Microsoft Certified Trainer</a:t>
            </a:r>
            <a:r>
              <a:rPr lang="en-US" dirty="0"/>
              <a:t> &amp; Public Speaker</a:t>
            </a:r>
          </a:p>
          <a:p>
            <a:pPr>
              <a:lnSpc>
                <a:spcPct val="120000"/>
              </a:lnSpc>
            </a:pPr>
            <a:r>
              <a:rPr lang="en-US" dirty="0"/>
              <a:t>Experience with </a:t>
            </a:r>
            <a:r>
              <a:rPr lang="en-US" b="1" dirty="0"/>
              <a:t>ASP.NET</a:t>
            </a:r>
            <a:r>
              <a:rPr lang="en-US" dirty="0"/>
              <a:t>, </a:t>
            </a:r>
            <a:r>
              <a:rPr lang="en-US" b="1" dirty="0"/>
              <a:t>Azure</a:t>
            </a:r>
            <a:r>
              <a:rPr lang="en-US" dirty="0"/>
              <a:t>,</a:t>
            </a:r>
            <a:r>
              <a:rPr lang="en-US" b="1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    Unity </a:t>
            </a:r>
            <a:r>
              <a:rPr lang="en-US" dirty="0"/>
              <a:t>and others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6DBC27CB-2767-47AE-AECB-A88BD41A9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6000" y="1404000"/>
            <a:ext cx="3105000" cy="31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590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1000" y="1425163"/>
            <a:ext cx="7470000" cy="5085000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>
                <a:ea typeface="+mn-lt"/>
                <a:cs typeface="+mn-lt"/>
              </a:rPr>
              <a:t>Worked on scalable high traffic distributed systems</a:t>
            </a:r>
          </a:p>
          <a:p>
            <a:r>
              <a:rPr lang="en-US" sz="3600" b="1" dirty="0">
                <a:ea typeface="+mn-lt"/>
                <a:cs typeface="+mn-lt"/>
              </a:rPr>
              <a:t>Experience</a:t>
            </a:r>
            <a:r>
              <a:rPr lang="en-US" sz="3600" dirty="0">
                <a:ea typeface="+mn-lt"/>
                <a:cs typeface="+mn-lt"/>
              </a:rPr>
              <a:t> in JS, TS, Node.js, Angular, C#, ASP.NET MVC, Azure Cloud</a:t>
            </a:r>
          </a:p>
          <a:p>
            <a:r>
              <a:rPr lang="en-US" sz="3600" dirty="0">
                <a:ea typeface="+mn-lt"/>
                <a:cs typeface="+mn-lt"/>
              </a:rPr>
              <a:t>Former Trainer </a:t>
            </a:r>
            <a:r>
              <a:rPr lang="en-US" sz="3600" b="1" dirty="0">
                <a:ea typeface="+mn-lt"/>
                <a:cs typeface="+mn-lt"/>
              </a:rPr>
              <a:t>@Software University</a:t>
            </a:r>
          </a:p>
          <a:p>
            <a:r>
              <a:rPr lang="en-US" sz="3600" dirty="0">
                <a:ea typeface="+mn-lt"/>
                <a:cs typeface="+mn-lt"/>
              </a:rPr>
              <a:t>Former Full-stack Developer </a:t>
            </a:r>
            <a:r>
              <a:rPr lang="en-US" sz="3600" b="1" dirty="0">
                <a:ea typeface="+mn-lt"/>
                <a:cs typeface="+mn-lt"/>
              </a:rPr>
              <a:t>@Software University</a:t>
            </a:r>
          </a:p>
          <a:p>
            <a:r>
              <a:rPr lang="en-US" sz="3600" dirty="0">
                <a:ea typeface="+mn-lt"/>
                <a:cs typeface="+mn-lt"/>
              </a:rPr>
              <a:t>Former Full-stack Developer </a:t>
            </a:r>
            <a:r>
              <a:rPr lang="en-US" sz="3600" b="1" dirty="0">
                <a:ea typeface="+mn-lt"/>
                <a:cs typeface="+mn-lt"/>
              </a:rPr>
              <a:t>@Developsoft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a typeface="+mn-lt"/>
                <a:cs typeface="+mn-lt"/>
              </a:rPr>
              <a:t>Viktor </a:t>
            </a:r>
            <a:r>
              <a:rPr lang="en-US" sz="4000" dirty="0" err="1">
                <a:ea typeface="+mn-lt"/>
                <a:cs typeface="+mn-lt"/>
              </a:rPr>
              <a:t>Kazakov</a:t>
            </a:r>
            <a:endParaRPr lang="en-US" sz="4000" dirty="0">
              <a:ea typeface="+mn-lt"/>
              <a:cs typeface="+mn-lt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0889926C-92D1-4706-9B21-9916C2B8A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030" y="1809000"/>
            <a:ext cx="3765000" cy="376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0665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887FCE60-E079-4329-90A8-C8783EF6B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196125"/>
            <a:ext cx="12008498" cy="5528766"/>
          </a:xfrm>
        </p:spPr>
        <p:txBody>
          <a:bodyPr>
            <a:normAutofit/>
          </a:bodyPr>
          <a:lstStyle/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Senior </a:t>
            </a:r>
            <a:r>
              <a:rPr lang="en-GB" sz="3400" b="1" dirty="0"/>
              <a:t>Software Engineer </a:t>
            </a:r>
            <a:r>
              <a:rPr lang="en-GB" sz="3400" dirty="0"/>
              <a:t>at </a:t>
            </a:r>
            <a:r>
              <a:rPr lang="en-GB" sz="3400" b="1" dirty="0" err="1"/>
              <a:t>Nmible</a:t>
            </a:r>
            <a:endParaRPr lang="en-GB" sz="3400" b="1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Python, Django, Flask, </a:t>
            </a:r>
            <a:r>
              <a:rPr lang="en-US" sz="3400" dirty="0" err="1"/>
              <a:t>FastAPI</a:t>
            </a:r>
            <a:endParaRPr lang="bg-BG" sz="34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C#, Angular</a:t>
            </a:r>
            <a:endParaRPr lang="bg-BG" sz="34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HTML,</a:t>
            </a:r>
            <a:r>
              <a:rPr lang="bg-BG" sz="3400" dirty="0"/>
              <a:t> </a:t>
            </a:r>
            <a:r>
              <a:rPr lang="en-US" sz="3400" dirty="0"/>
              <a:t>CSS</a:t>
            </a:r>
            <a:endParaRPr lang="bg-BG" sz="3400" dirty="0"/>
          </a:p>
          <a:p>
            <a:pPr marL="609494" lvl="2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dirty="0"/>
              <a:t>jQuery, Docker</a:t>
            </a:r>
            <a:endParaRPr lang="bg-BG" sz="3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Ines Ivanova</a:t>
            </a:r>
            <a:r>
              <a:rPr lang="bg-BG" dirty="0"/>
              <a:t>-</a:t>
            </a:r>
            <a:r>
              <a:rPr lang="en-US" dirty="0"/>
              <a:t>Kenova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07DC44-1711-45A5-8AC2-2C2AD98FFC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00" y="2124000"/>
            <a:ext cx="4798794" cy="31991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9298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1C703E7F-EB3C-4DD9-8589-D0754FFA5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/>
        </p:blipFill>
        <p:spPr bwMode="auto">
          <a:xfrm>
            <a:off x="7401000" y="1899000"/>
            <a:ext cx="3916163" cy="391616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sz="3500" b="1" noProof="1"/>
              <a:t>CEO</a:t>
            </a:r>
            <a:r>
              <a:rPr lang="en-GB" sz="3500" noProof="1"/>
              <a:t> @ AMBITIONED</a:t>
            </a:r>
          </a:p>
          <a:p>
            <a:r>
              <a:rPr lang="en-GB" b="1" noProof="1"/>
              <a:t>CTO</a:t>
            </a:r>
            <a:r>
              <a:rPr lang="en-GB" noProof="1"/>
              <a:t> @ SoftUni</a:t>
            </a:r>
          </a:p>
          <a:p>
            <a:r>
              <a:rPr lang="en-GB" b="1" noProof="1"/>
              <a:t>Technical Trainer </a:t>
            </a:r>
            <a:r>
              <a:rPr lang="en-GB" noProof="1"/>
              <a:t>@ SoftUni</a:t>
            </a:r>
          </a:p>
          <a:p>
            <a:r>
              <a:rPr lang="en-US" noProof="1"/>
              <a:t>Creator of the most detailed</a:t>
            </a:r>
            <a:br>
              <a:rPr lang="bg-BG" noProof="1"/>
            </a:br>
            <a:r>
              <a:rPr lang="en-US" noProof="1">
                <a:hlinkClick r:id="rId3"/>
              </a:rPr>
              <a:t>software architecture course</a:t>
            </a:r>
            <a:endParaRPr lang="bg-BG" noProof="1"/>
          </a:p>
          <a:p>
            <a:r>
              <a:rPr lang="en-GB" sz="3500" noProof="1"/>
              <a:t>Contacts:</a:t>
            </a:r>
          </a:p>
          <a:p>
            <a:pPr lvl="1"/>
            <a:r>
              <a:rPr lang="en-GB" noProof="1">
                <a:hlinkClick r:id="" action="ppaction://noaction"/>
              </a:rPr>
              <a:t>https://github.com/ivaylokenov</a:t>
            </a:r>
          </a:p>
          <a:p>
            <a:pPr lvl="1"/>
            <a:r>
              <a:rPr lang="en-GB" noProof="1">
                <a:hlinkClick r:id="" action="ppaction://noaction"/>
              </a:rPr>
              <a:t>https://linkedin.com/in/kenov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Ivaylo Kenov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9398" y="6538817"/>
            <a:ext cx="405257" cy="194583"/>
          </a:xfrm>
          <a:prstGeom prst="rect">
            <a:avLst/>
          </a:prstGeom>
        </p:spPr>
        <p:txBody>
          <a:bodyPr/>
          <a:lstStyle/>
          <a:p>
            <a:r>
              <a:rPr lang="en-US" sz="1000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1941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62C3C4-1454-4FB8-8B85-E3D08717C3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859" y="1305934"/>
            <a:ext cx="6638141" cy="5201066"/>
          </a:xfrm>
        </p:spPr>
        <p:txBody>
          <a:bodyPr>
            <a:normAutofit/>
          </a:bodyPr>
          <a:lstStyle/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b="1" dirty="0"/>
              <a:t>Software Engineer </a:t>
            </a:r>
            <a:r>
              <a:rPr lang="en-US" sz="3400" dirty="0"/>
              <a:t>with many years of experience with</a:t>
            </a:r>
            <a:r>
              <a:rPr lang="bg-BG" sz="3400" dirty="0"/>
              <a:t> </a:t>
            </a:r>
            <a:r>
              <a:rPr lang="en-US" sz="3400" dirty="0"/>
              <a:t>various</a:t>
            </a:r>
            <a:r>
              <a:rPr lang="bg-BG" sz="3400" dirty="0"/>
              <a:t> </a:t>
            </a:r>
            <a:r>
              <a:rPr lang="en-US" sz="3400" dirty="0"/>
              <a:t>technologies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noProof="1"/>
              <a:t>Teacher @ </a:t>
            </a:r>
            <a:r>
              <a:rPr lang="en-US" sz="3400" b="1" noProof="1"/>
              <a:t>TUES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noProof="1"/>
              <a:t>Many years of experience as a </a:t>
            </a:r>
            <a:r>
              <a:rPr lang="en-US" sz="3400" b="1" noProof="1"/>
              <a:t>Trainer</a:t>
            </a:r>
          </a:p>
          <a:p>
            <a:pPr marL="76427" lvl="1" indent="-304747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400" noProof="1"/>
              <a:t>Has worked with Scala, Akka,</a:t>
            </a:r>
            <a:br>
              <a:rPr lang="bg-BG" sz="3400" noProof="1"/>
            </a:br>
            <a:r>
              <a:rPr lang="en-US" sz="3400" noProof="1"/>
              <a:t>Java and JavaScript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0E87D8-A081-4693-B9C7-2E44EB3E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Nikolay Bankin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E3944-755F-44ED-A99F-89971647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000" y="2011500"/>
            <a:ext cx="4254162" cy="283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0EBF203C-10CD-4C9E-AC6D-EA5F42217A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75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4000" b="1" dirty="0"/>
          </a:p>
          <a:p>
            <a:pPr marL="0" indent="0" algn="ctr">
              <a:buNone/>
            </a:pPr>
            <a:r>
              <a:rPr lang="en-US" sz="7200" b="1" u="sng" dirty="0">
                <a:solidFill>
                  <a:schemeClr val="bg1"/>
                </a:solidFill>
              </a:rPr>
              <a:t>sli.do</a:t>
            </a:r>
            <a:endParaRPr lang="bg-BG" sz="7200" b="1" u="sng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11500" b="1" dirty="0"/>
              <a:t>#fund-common</a:t>
            </a:r>
            <a:endParaRPr lang="en-US" sz="115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944" y="83165"/>
            <a:ext cx="9503571" cy="882654"/>
          </a:xfrm>
        </p:spPr>
        <p:txBody>
          <a:bodyPr>
            <a:normAutofit/>
          </a:bodyPr>
          <a:lstStyle/>
          <a:p>
            <a:r>
              <a:rPr lang="en-US" sz="4400" dirty="0"/>
              <a:t>Questions?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793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/>
              <a:t>Manager</a:t>
            </a:r>
            <a:r>
              <a:rPr lang="bg-BG" b="1" dirty="0"/>
              <a:t>, </a:t>
            </a:r>
            <a:r>
              <a:rPr lang="en-US" b="1" dirty="0"/>
              <a:t>Software Engineering</a:t>
            </a:r>
            <a:r>
              <a:rPr lang="bg-BG" dirty="0"/>
              <a:t> </a:t>
            </a:r>
            <a:r>
              <a:rPr lang="en-US" dirty="0"/>
              <a:t>@ </a:t>
            </a:r>
            <a:r>
              <a:rPr lang="en-US" b="1" dirty="0"/>
              <a:t>Nuvolo</a:t>
            </a:r>
          </a:p>
          <a:p>
            <a:pPr>
              <a:buClr>
                <a:schemeClr val="tx1"/>
              </a:buClr>
            </a:pPr>
            <a:r>
              <a:rPr lang="en-US" dirty="0"/>
              <a:t>Worked at </a:t>
            </a:r>
            <a:r>
              <a:rPr lang="en-US" b="1" dirty="0"/>
              <a:t>Amazon</a:t>
            </a:r>
          </a:p>
          <a:p>
            <a:pPr>
              <a:buClr>
                <a:schemeClr val="tx1"/>
              </a:buClr>
            </a:pPr>
            <a:r>
              <a:rPr lang="en-US" b="1" dirty="0"/>
              <a:t>John Atanasoff award</a:t>
            </a:r>
          </a:p>
          <a:p>
            <a:pPr>
              <a:buClr>
                <a:schemeClr val="tx1"/>
              </a:buClr>
            </a:pPr>
            <a:r>
              <a:rPr lang="en-US" dirty="0"/>
              <a:t>Participated in many</a:t>
            </a:r>
            <a:r>
              <a:rPr lang="bg-BG" dirty="0"/>
              <a:t> </a:t>
            </a:r>
            <a:r>
              <a:rPr lang="en-US" dirty="0"/>
              <a:t>programming </a:t>
            </a:r>
            <a:br>
              <a:rPr lang="bg-BG" dirty="0"/>
            </a:br>
            <a:r>
              <a:rPr lang="en-US" dirty="0"/>
              <a:t>contests</a:t>
            </a:r>
          </a:p>
          <a:p>
            <a:pPr>
              <a:buClr>
                <a:schemeClr val="tx1"/>
              </a:buClr>
            </a:pPr>
            <a:r>
              <a:rPr lang="bg-BG" dirty="0"/>
              <a:t>9</a:t>
            </a:r>
            <a:r>
              <a:rPr lang="en-US" dirty="0"/>
              <a:t>+ Years of Experience as a Developer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Viktor Dakov</a:t>
            </a:r>
            <a:endParaRPr lang="en-US" noProof="1"/>
          </a:p>
        </p:txBody>
      </p:sp>
      <p:pic>
        <p:nvPicPr>
          <p:cNvPr id="1034" name="Picture 10" descr="Image may contain: 1 pers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329"/>
          <a:stretch/>
        </p:blipFill>
        <p:spPr bwMode="auto">
          <a:xfrm>
            <a:off x="8211000" y="2093008"/>
            <a:ext cx="3189429" cy="373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683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0"/>
    </mc:Choice>
    <mc:Fallback xmlns=""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13500" y="1416437"/>
            <a:ext cx="11565000" cy="4923000"/>
          </a:xfrm>
        </p:spPr>
        <p:txBody>
          <a:bodyPr>
            <a:normAutofit lnSpcReduction="10000"/>
          </a:bodyPr>
          <a:lstStyle/>
          <a:p>
            <a:pPr indent="-356616"/>
            <a:r>
              <a:rPr lang="en-US" sz="3400" b="1" dirty="0"/>
              <a:t>Top</a:t>
            </a:r>
            <a:r>
              <a:rPr lang="en-US" sz="3400" dirty="0"/>
              <a:t> </a:t>
            </a:r>
            <a:r>
              <a:rPr lang="en-US" sz="3400" b="1" dirty="0"/>
              <a:t>student</a:t>
            </a:r>
            <a:r>
              <a:rPr lang="en-US" sz="3400" dirty="0"/>
              <a:t> at SoftUni</a:t>
            </a:r>
          </a:p>
          <a:p>
            <a:pPr indent="-356616"/>
            <a:r>
              <a:rPr lang="en-US" sz="3400" dirty="0"/>
              <a:t>Master of </a:t>
            </a:r>
            <a:r>
              <a:rPr lang="en-US" sz="3400" b="1" dirty="0"/>
              <a:t>Cyber Security</a:t>
            </a:r>
          </a:p>
          <a:p>
            <a:pPr indent="-356616"/>
            <a:r>
              <a:rPr lang="bg-BG" sz="3400" dirty="0"/>
              <a:t>4</a:t>
            </a:r>
            <a:r>
              <a:rPr lang="en-US" sz="3400" dirty="0"/>
              <a:t>+ years of </a:t>
            </a:r>
            <a:r>
              <a:rPr lang="en-US" sz="3400" b="1" dirty="0"/>
              <a:t>experience in Python</a:t>
            </a:r>
            <a:endParaRPr lang="bg-BG" sz="3400" b="1" dirty="0"/>
          </a:p>
          <a:p>
            <a:pPr indent="-356616"/>
            <a:r>
              <a:rPr lang="en-US" sz="3400" dirty="0"/>
              <a:t>Interested in JavaScript,</a:t>
            </a:r>
            <a:br>
              <a:rPr lang="en-US" sz="3400" dirty="0"/>
            </a:br>
            <a:r>
              <a:rPr lang="en-US" sz="3400" dirty="0"/>
              <a:t>Artificial Intelligence and Go</a:t>
            </a:r>
          </a:p>
          <a:p>
            <a:pPr indent="-356616"/>
            <a:r>
              <a:rPr lang="en-US" sz="3400" dirty="0"/>
              <a:t>Involved in researches related</a:t>
            </a:r>
            <a:br>
              <a:rPr lang="en-US" sz="3400" dirty="0"/>
            </a:br>
            <a:r>
              <a:rPr lang="en-US" sz="3400" dirty="0"/>
              <a:t>to artificial intelligence and</a:t>
            </a:r>
            <a:br>
              <a:rPr lang="en-US" sz="3400" dirty="0"/>
            </a:br>
            <a:r>
              <a:rPr lang="en-US" sz="3400" dirty="0"/>
              <a:t>machine learning</a:t>
            </a:r>
            <a:endParaRPr lang="bg-BG" sz="3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 </a:t>
            </a:r>
            <a:r>
              <a:rPr lang="en-US" dirty="0" err="1"/>
              <a:t>Zahariev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076EDF7-D84A-4B10-9583-153CA1A7E9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EBD82-CA8A-4D28-AD96-C4C685757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000" y="2055437"/>
            <a:ext cx="3645000" cy="364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2167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7D744-4DFA-4BB7-BC33-7110E32514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500" y="1195388"/>
            <a:ext cx="8200500" cy="552926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Senior technical trainer</a:t>
            </a:r>
            <a:r>
              <a:rPr lang="en-US" dirty="0"/>
              <a:t> with </a:t>
            </a:r>
            <a:r>
              <a:rPr lang="bg-BG" b="1" dirty="0"/>
              <a:t>6</a:t>
            </a:r>
            <a:r>
              <a:rPr lang="en-US" b="1" dirty="0"/>
              <a:t> years </a:t>
            </a:r>
            <a:r>
              <a:rPr lang="en-US" dirty="0"/>
              <a:t>experience in the IT field</a:t>
            </a:r>
          </a:p>
          <a:p>
            <a:r>
              <a:rPr lang="en-US" dirty="0"/>
              <a:t>Front-End Instructor @ </a:t>
            </a:r>
            <a:r>
              <a:rPr lang="en-US" dirty="0" err="1"/>
              <a:t>Amusnet</a:t>
            </a:r>
            <a:r>
              <a:rPr lang="en-US" dirty="0"/>
              <a:t> Interactive</a:t>
            </a:r>
          </a:p>
          <a:p>
            <a:r>
              <a:rPr lang="en-US" dirty="0"/>
              <a:t>Former </a:t>
            </a:r>
            <a:r>
              <a:rPr lang="en-US" b="1" dirty="0"/>
              <a:t>Head</a:t>
            </a:r>
            <a:r>
              <a:rPr lang="en-US" dirty="0"/>
              <a:t> of the </a:t>
            </a:r>
            <a:r>
              <a:rPr lang="en-US" b="1" dirty="0"/>
              <a:t>R&amp;D Unit </a:t>
            </a:r>
            <a:r>
              <a:rPr lang="en-US" dirty="0"/>
              <a:t>at </a:t>
            </a:r>
            <a:br>
              <a:rPr lang="en-US" dirty="0"/>
            </a:br>
            <a:r>
              <a:rPr lang="en-US" dirty="0"/>
              <a:t>Software University</a:t>
            </a:r>
          </a:p>
          <a:p>
            <a:r>
              <a:rPr lang="en-US" dirty="0"/>
              <a:t>Former </a:t>
            </a:r>
            <a:r>
              <a:rPr lang="en-US" b="1" dirty="0"/>
              <a:t>Director</a:t>
            </a:r>
            <a:r>
              <a:rPr lang="en-US" dirty="0"/>
              <a:t> of the </a:t>
            </a:r>
            <a:r>
              <a:rPr lang="en-US" b="1" dirty="0"/>
              <a:t>Education Department </a:t>
            </a:r>
          </a:p>
          <a:p>
            <a:r>
              <a:rPr lang="en-US" dirty="0"/>
              <a:t>JavaScript enthusiast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F125C8-0749-4131-A0D4-C958C0E3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</p:spPr>
        <p:txBody>
          <a:bodyPr/>
          <a:lstStyle/>
          <a:p>
            <a:r>
              <a:rPr lang="en-US"/>
              <a:t>Viktor Kostadinov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063193-DE8E-4D8A-9108-D253C02D4E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1000" y="2034000"/>
            <a:ext cx="3285000" cy="328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5642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248" y="1196706"/>
            <a:ext cx="7334752" cy="5199712"/>
          </a:xfrm>
        </p:spPr>
        <p:txBody>
          <a:bodyPr>
            <a:normAutofit/>
          </a:bodyPr>
          <a:lstStyle/>
          <a:p>
            <a:r>
              <a:rPr lang="en-GB" sz="3400" b="1" noProof="1"/>
              <a:t>Head </a:t>
            </a:r>
            <a:r>
              <a:rPr lang="bg-BG" sz="3400" b="1" noProof="1"/>
              <a:t>о</a:t>
            </a:r>
            <a:r>
              <a:rPr lang="en-GB" sz="3400" b="1" noProof="1"/>
              <a:t>f Department </a:t>
            </a:r>
            <a:r>
              <a:rPr lang="bg-BG" sz="3400" noProof="1"/>
              <a:t>@</a:t>
            </a:r>
            <a:r>
              <a:rPr lang="en-GB" sz="3400" noProof="1"/>
              <a:t> </a:t>
            </a:r>
            <a:r>
              <a:rPr lang="en-GB" sz="3400" b="1" noProof="1"/>
              <a:t>Information Services Plc.</a:t>
            </a:r>
          </a:p>
          <a:p>
            <a:r>
              <a:rPr lang="en-US" sz="3400" noProof="1"/>
              <a:t>Worked with various technologies</a:t>
            </a:r>
          </a:p>
          <a:p>
            <a:pPr lvl="1"/>
            <a:r>
              <a:rPr lang="en-US" sz="3199" noProof="1"/>
              <a:t>.</a:t>
            </a:r>
            <a:r>
              <a:rPr lang="en-US" sz="3199" b="1" noProof="1"/>
              <a:t>NET</a:t>
            </a:r>
            <a:r>
              <a:rPr lang="en-US" sz="3199" noProof="1"/>
              <a:t> and </a:t>
            </a:r>
            <a:r>
              <a:rPr lang="en-US" sz="3199" b="1" noProof="1"/>
              <a:t>C#</a:t>
            </a:r>
            <a:r>
              <a:rPr lang="en-US" sz="3199" noProof="1"/>
              <a:t>, </a:t>
            </a:r>
            <a:r>
              <a:rPr lang="en-GB" sz="3199" dirty="0"/>
              <a:t>BASIC, Pascal, Object Pascal, PHP</a:t>
            </a:r>
            <a:endParaRPr lang="en-US" sz="3199" noProof="1"/>
          </a:p>
          <a:p>
            <a:r>
              <a:rPr lang="en-US" sz="3400" b="1" noProof="1"/>
              <a:t>20 years of experience</a:t>
            </a:r>
          </a:p>
          <a:p>
            <a:r>
              <a:rPr lang="en-US" sz="3400" b="1" noProof="1"/>
              <a:t>Experienced</a:t>
            </a:r>
            <a:r>
              <a:rPr lang="en-US" sz="3400" noProof="1"/>
              <a:t> Lecturer</a:t>
            </a:r>
          </a:p>
          <a:p>
            <a:pPr lvl="1"/>
            <a:r>
              <a:rPr lang="en-US" sz="3199" noProof="1"/>
              <a:t>C# Basics and </a:t>
            </a:r>
            <a:r>
              <a:rPr lang="en-GB" sz="3199" dirty="0"/>
              <a:t>ASP.NET Core @ Softuni</a:t>
            </a:r>
          </a:p>
        </p:txBody>
      </p:sp>
      <p:pic>
        <p:nvPicPr>
          <p:cNvPr id="3074" name="Picture 2" descr="http://i3.ytimg.com/vi/Fs1qoHr3mfQ/maxresdefault.jpg">
            <a:extLst>
              <a:ext uri="{FF2B5EF4-FFF2-40B4-BE49-F238E27FC236}">
                <a16:creationId xmlns:a16="http://schemas.microsoft.com/office/drawing/2014/main" id="{25DEBF50-4C14-4CD9-BBEC-400EF1299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69774" y="1888913"/>
            <a:ext cx="3646163" cy="3646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Stamo Petkov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D98FA7C-C871-42EB-8C9D-9AD51F2B9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844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1BDF4E-D459-41BB-BACF-F86EDF7528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Technical</a:t>
            </a:r>
            <a:r>
              <a:rPr lang="en-US" dirty="0"/>
              <a:t> </a:t>
            </a:r>
            <a:r>
              <a:rPr lang="en-US" b="1" dirty="0"/>
              <a:t>Trainer</a:t>
            </a:r>
            <a:r>
              <a:rPr lang="en-US" dirty="0"/>
              <a:t> @ </a:t>
            </a:r>
            <a:r>
              <a:rPr lang="en-US" dirty="0" err="1"/>
              <a:t>SoftUni</a:t>
            </a:r>
            <a:endParaRPr lang="en-US" dirty="0"/>
          </a:p>
          <a:p>
            <a:r>
              <a:rPr lang="en-US" b="1" dirty="0"/>
              <a:t>Java</a:t>
            </a:r>
            <a:r>
              <a:rPr lang="en-US" dirty="0"/>
              <a:t> </a:t>
            </a:r>
            <a:r>
              <a:rPr lang="en-US" b="1" dirty="0"/>
              <a:t>Developer</a:t>
            </a:r>
            <a:r>
              <a:rPr lang="en-US" dirty="0"/>
              <a:t> @ </a:t>
            </a:r>
            <a:r>
              <a:rPr lang="en-US" dirty="0" err="1"/>
              <a:t>Playtech</a:t>
            </a:r>
            <a:r>
              <a:rPr lang="en-US" dirty="0"/>
              <a:t> Bulgaria</a:t>
            </a:r>
          </a:p>
          <a:p>
            <a:r>
              <a:rPr lang="en-US" b="1" dirty="0"/>
              <a:t>Top</a:t>
            </a:r>
            <a:r>
              <a:rPr lang="en-US" dirty="0"/>
              <a:t> </a:t>
            </a:r>
            <a:r>
              <a:rPr lang="en-US" b="1" dirty="0"/>
              <a:t>student</a:t>
            </a:r>
            <a:r>
              <a:rPr lang="en-US" dirty="0"/>
              <a:t> @ SoftUni</a:t>
            </a:r>
          </a:p>
          <a:p>
            <a:r>
              <a:rPr lang="en-US" dirty="0"/>
              <a:t>Experience with Java, JavaScript,</a:t>
            </a:r>
            <a:br>
              <a:rPr lang="en-US" dirty="0"/>
            </a:br>
            <a:r>
              <a:rPr lang="en-US" dirty="0"/>
              <a:t>TypeScript and Angular</a:t>
            </a:r>
          </a:p>
          <a:p>
            <a:r>
              <a:rPr lang="en-US" dirty="0"/>
              <a:t>Plays basketball and billiard</a:t>
            </a:r>
            <a:br>
              <a:rPr lang="en-US" dirty="0"/>
            </a:br>
            <a:r>
              <a:rPr lang="en-US" dirty="0"/>
              <a:t>in his spare time</a:t>
            </a:r>
            <a:endParaRPr lang="bg-BG" dirty="0"/>
          </a:p>
          <a:p>
            <a:r>
              <a:rPr lang="en-US" dirty="0"/>
              <a:t>Interested in books, movies and comics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857246-A907-4C98-B8CE-AF6DAE34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Nikolay Markov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E28390-048B-49AB-938D-0B6F37CED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48"/>
          <a:stretch/>
        </p:blipFill>
        <p:spPr>
          <a:xfrm>
            <a:off x="8269230" y="1629000"/>
            <a:ext cx="3480000" cy="4270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317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1E9FB0-85E1-4419-BB38-216939029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1447801"/>
            <a:ext cx="7198125" cy="4724329"/>
          </a:xfrm>
        </p:spPr>
        <p:txBody>
          <a:bodyPr>
            <a:normAutofit/>
          </a:bodyPr>
          <a:lstStyle/>
          <a:p>
            <a:r>
              <a:rPr lang="en-US" sz="3600" b="1" dirty="0">
                <a:ea typeface="+mn-lt"/>
                <a:cs typeface="+mn-lt"/>
              </a:rPr>
              <a:t>Senior Software Engineer at </a:t>
            </a:r>
            <a:r>
              <a:rPr lang="en-US" sz="3600" b="1" dirty="0" err="1">
                <a:ea typeface="+mn-lt"/>
                <a:cs typeface="+mn-lt"/>
              </a:rPr>
              <a:t>Payhawk</a:t>
            </a:r>
            <a:endParaRPr lang="bg-BG" sz="3600" b="1" dirty="0">
              <a:ea typeface="+mn-lt"/>
              <a:cs typeface="+mn-lt"/>
            </a:endParaRPr>
          </a:p>
          <a:p>
            <a:r>
              <a:rPr lang="en-US" sz="3600" b="1" dirty="0">
                <a:ea typeface="+mn-lt"/>
                <a:cs typeface="+mn-lt"/>
              </a:rPr>
              <a:t>Trainer</a:t>
            </a:r>
            <a:r>
              <a:rPr lang="en-US" sz="3600" dirty="0">
                <a:ea typeface="+mn-lt"/>
                <a:cs typeface="+mn-lt"/>
              </a:rPr>
              <a:t> at </a:t>
            </a:r>
            <a:r>
              <a:rPr lang="en-US" sz="3600" dirty="0" err="1">
                <a:ea typeface="+mn-lt"/>
                <a:cs typeface="+mn-lt"/>
              </a:rPr>
              <a:t>SoftUni</a:t>
            </a:r>
            <a:endParaRPr lang="en-US" sz="3600" dirty="0">
              <a:ea typeface="+mn-lt"/>
              <a:cs typeface="+mn-lt"/>
            </a:endParaRPr>
          </a:p>
          <a:p>
            <a:r>
              <a:rPr lang="en-US" sz="3600" dirty="0">
                <a:ea typeface="+mn-lt"/>
                <a:cs typeface="+mn-lt"/>
              </a:rPr>
              <a:t>Experience with </a:t>
            </a:r>
            <a:r>
              <a:rPr lang="en-US" sz="3600" b="1" dirty="0">
                <a:ea typeface="+mn-lt"/>
                <a:cs typeface="+mn-lt"/>
              </a:rPr>
              <a:t>JS, React, Node.js, MongoDB</a:t>
            </a:r>
          </a:p>
          <a:p>
            <a:r>
              <a:rPr lang="bg-BG" sz="3600" dirty="0">
                <a:ea typeface="+mn-lt"/>
                <a:cs typeface="+mn-lt"/>
              </a:rPr>
              <a:t>6</a:t>
            </a:r>
            <a:r>
              <a:rPr lang="en-US" sz="3600" dirty="0">
                <a:ea typeface="+mn-lt"/>
                <a:cs typeface="+mn-lt"/>
              </a:rPr>
              <a:t>+ years professional experience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4A740E-E736-47BF-BCB7-C4BC9C05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Ivaylo Papazov</a:t>
            </a:r>
            <a:endParaRPr lang="bg-B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90ED82-2297-4D55-AC8C-1DD7EC9B88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464" y="1752601"/>
            <a:ext cx="3490102" cy="34860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5947A8C8-2602-4097-A770-8DD6321920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22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6985598" cy="5112875"/>
          </a:xfrm>
        </p:spPr>
        <p:txBody>
          <a:bodyPr/>
          <a:lstStyle/>
          <a:p>
            <a:r>
              <a:rPr lang="en-US" dirty="0"/>
              <a:t>Front-end Developer </a:t>
            </a:r>
            <a:r>
              <a:rPr lang="en-US" b="1" dirty="0"/>
              <a:t>@ </a:t>
            </a:r>
            <a:r>
              <a:rPr lang="en-US" b="1" dirty="0" err="1"/>
              <a:t>Blubito</a:t>
            </a:r>
            <a:r>
              <a:rPr lang="en-US" b="1" dirty="0"/>
              <a:t> AG</a:t>
            </a:r>
          </a:p>
          <a:p>
            <a:r>
              <a:rPr lang="en-US" b="1" dirty="0"/>
              <a:t>Passionate</a:t>
            </a:r>
            <a:r>
              <a:rPr lang="en-US" dirty="0"/>
              <a:t> about Vue, JavaScript &amp; CSS</a:t>
            </a:r>
          </a:p>
          <a:p>
            <a:r>
              <a:rPr lang="en-US" b="1" dirty="0"/>
              <a:t>Experienced</a:t>
            </a:r>
            <a:r>
              <a:rPr lang="en-US" dirty="0"/>
              <a:t> with Vue, React, Gatsby, Svelte, Angular</a:t>
            </a:r>
          </a:p>
          <a:p>
            <a:r>
              <a:rPr lang="en-US" b="1" dirty="0"/>
              <a:t>Getting involved </a:t>
            </a:r>
            <a:r>
              <a:rPr lang="en-US" dirty="0"/>
              <a:t>more with NodeJS &amp; Python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Simeon </a:t>
            </a:r>
            <a:r>
              <a:rPr lang="en-US" dirty="0" err="1"/>
              <a:t>Petrov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00" y="1764000"/>
            <a:ext cx="3690000" cy="3838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9451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7D744-4DFA-4BB7-BC33-7110E32514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2" y="1404000"/>
            <a:ext cx="7974058" cy="5175000"/>
          </a:xfrm>
        </p:spPr>
        <p:txBody>
          <a:bodyPr>
            <a:normAutofit/>
          </a:bodyPr>
          <a:lstStyle/>
          <a:p>
            <a:r>
              <a:rPr lang="en-US" sz="3400" dirty="0"/>
              <a:t>Software Consultant </a:t>
            </a:r>
            <a:r>
              <a:rPr lang="en-US" sz="3400" b="1" dirty="0"/>
              <a:t>@Accedia</a:t>
            </a:r>
          </a:p>
          <a:p>
            <a:r>
              <a:rPr lang="en-US" sz="3400" dirty="0"/>
              <a:t>Technical Trainer </a:t>
            </a:r>
            <a:r>
              <a:rPr lang="en-US" sz="3400" b="1" dirty="0"/>
              <a:t>@SoftUni </a:t>
            </a:r>
            <a:r>
              <a:rPr lang="en-US" sz="3400" dirty="0"/>
              <a:t>for </a:t>
            </a:r>
            <a:r>
              <a:rPr lang="en-US" sz="3400" b="1" dirty="0"/>
              <a:t>3+ years</a:t>
            </a:r>
          </a:p>
          <a:p>
            <a:r>
              <a:rPr lang="en-US" sz="3400" b="1" dirty="0"/>
              <a:t>Passionate</a:t>
            </a:r>
            <a:r>
              <a:rPr lang="en-US" sz="3400" dirty="0"/>
              <a:t> about both Back-End</a:t>
            </a:r>
            <a:br>
              <a:rPr lang="en-US" sz="3400" dirty="0"/>
            </a:br>
            <a:r>
              <a:rPr lang="en-US" sz="3400" dirty="0"/>
              <a:t>and Front-End Technologies</a:t>
            </a:r>
          </a:p>
          <a:p>
            <a:r>
              <a:rPr lang="en-US" sz="3400" b="1" dirty="0"/>
              <a:t>Experience</a:t>
            </a:r>
            <a:r>
              <a:rPr lang="en-US" sz="3400" dirty="0"/>
              <a:t> with JS, .NET, </a:t>
            </a:r>
            <a:r>
              <a:rPr lang="en-US" sz="3400" dirty="0" err="1"/>
              <a:t>ExpressJS</a:t>
            </a:r>
            <a:r>
              <a:rPr lang="en-US" sz="3400" dirty="0"/>
              <a:t>, Angular, React and Vue.js</a:t>
            </a:r>
          </a:p>
          <a:p>
            <a:endParaRPr lang="en-US" sz="3400" dirty="0"/>
          </a:p>
          <a:p>
            <a:endParaRPr lang="en-US" sz="3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F125C8-0749-4131-A0D4-C958C0E3E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dirty="0" err="1"/>
              <a:t>Kiril</a:t>
            </a:r>
            <a:r>
              <a:rPr lang="en-US" dirty="0"/>
              <a:t> </a:t>
            </a:r>
            <a:r>
              <a:rPr lang="en-US" dirty="0" err="1"/>
              <a:t>Kirilov</a:t>
            </a:r>
            <a:endParaRPr lang="en-US" dirty="0"/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45636218-2C95-4296-8ED5-A71E5552D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716" y="1854000"/>
            <a:ext cx="3766567" cy="36808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0901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451134-CF48-43A5-9E58-7E426004B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718409"/>
            <a:ext cx="3581400" cy="31755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Learning Paths and Opportunities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GB"/>
              <a:t>The Choice is Yours</a:t>
            </a:r>
          </a:p>
        </p:txBody>
      </p:sp>
    </p:spTree>
    <p:extLst>
      <p:ext uri="{BB962C8B-B14F-4D97-AF65-F5344CB8AC3E}">
        <p14:creationId xmlns:p14="http://schemas.microsoft.com/office/powerpoint/2010/main" val="25988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2A7B0A-9F77-4827-AD1A-9EE049E2C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Engineering: Educational Program</a:t>
            </a:r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5FB43A8-8250-4A4D-974C-F5CE90022F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764" y="1219200"/>
            <a:ext cx="11998472" cy="520106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Learning tracks: </a:t>
            </a:r>
            <a:r>
              <a:rPr lang="en-US" b="1" dirty="0"/>
              <a:t>C#</a:t>
            </a:r>
            <a:r>
              <a:rPr lang="en-US" dirty="0"/>
              <a:t>, </a:t>
            </a:r>
            <a:r>
              <a:rPr lang="en-US" b="1" dirty="0"/>
              <a:t>Java</a:t>
            </a:r>
            <a:r>
              <a:rPr lang="en-US" dirty="0"/>
              <a:t>, </a:t>
            </a:r>
            <a:r>
              <a:rPr lang="en-US" b="1" dirty="0"/>
              <a:t>JavaScript</a:t>
            </a:r>
            <a:r>
              <a:rPr lang="en-US" dirty="0"/>
              <a:t>, </a:t>
            </a:r>
            <a:r>
              <a:rPr lang="en-US" b="1" dirty="0"/>
              <a:t>Python</a:t>
            </a:r>
            <a:endParaRPr lang="bg-BG" b="1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043" y1="30565" x2="7189" y2="36301"/>
                        <a14:foregroundMark x1="26556" y1="8219" x2="28004" y2="11644"/>
                        <a14:foregroundMark x1="5043" y1="62586" x2="6491" y2="41438"/>
                        <a14:foregroundMark x1="34818" y1="47175" x2="33745" y2="43750"/>
                        <a14:foregroundMark x1="42328" y1="40240" x2="42006" y2="35103"/>
                        <a14:foregroundMark x1="40182" y1="63185" x2="40558" y2="58562"/>
                        <a14:foregroundMark x1="48444" y1="56849" x2="48444" y2="51712"/>
                        <a14:foregroundMark x1="45923" y1="79195" x2="45923" y2="74058"/>
                        <a14:foregroundMark x1="53112" y1="71147" x2="56330" y2="66010"/>
                        <a14:foregroundMark x1="53112" y1="91182" x2="53112" y2="87757"/>
                        <a14:foregroundMark x1="60998" y1="85531" x2="62071" y2="80908"/>
                        <a14:backgroundMark x1="41631" y1="11644" x2="74249" y2="11644"/>
                        <a14:backgroundMark x1="11159" y1="76370" x2="25483" y2="80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6000" y="2043466"/>
            <a:ext cx="7365000" cy="461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2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62F1BA-09C2-4596-A540-BD1CFB8A7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The SoftUni Family</a:t>
            </a:r>
            <a:endParaRPr lang="en-US" sz="4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A344F-EE38-496D-9951-F3A07F799C2C}"/>
              </a:ext>
            </a:extLst>
          </p:cNvPr>
          <p:cNvSpPr/>
          <p:nvPr/>
        </p:nvSpPr>
        <p:spPr>
          <a:xfrm>
            <a:off x="723900" y="5635314"/>
            <a:ext cx="1074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Quality Digital Education for Thousands </a:t>
            </a:r>
            <a:endParaRPr lang="bg-BG" sz="36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F90435-1E0C-4DF6-B21A-3998F8338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1" y="1564507"/>
            <a:ext cx="1198589" cy="11989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5DB321-8557-430C-BEAC-692783B77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23" y="3638327"/>
            <a:ext cx="1166096" cy="14022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C217AA-78FF-4CAF-AD33-8FC4075A9F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932" y="3638327"/>
            <a:ext cx="1166096" cy="13892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B5AB7A-69A7-4592-93C0-49A6EBE026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557" y="3637697"/>
            <a:ext cx="1166096" cy="15671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85D8FB0-38CF-4129-B573-946CA79839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182" y="3631793"/>
            <a:ext cx="1166096" cy="13507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434B66B-1327-4999-9634-476608607E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807" y="3638327"/>
            <a:ext cx="1166096" cy="14337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6153542-942C-47F8-99F7-A5304F0BB0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76" y="3638329"/>
            <a:ext cx="1164351" cy="144000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428AC31-22E1-4DE9-9FE8-E84634F78557}"/>
              </a:ext>
            </a:extLst>
          </p:cNvPr>
          <p:cNvCxnSpPr>
            <a:cxnSpLocks/>
          </p:cNvCxnSpPr>
          <p:nvPr/>
        </p:nvCxnSpPr>
        <p:spPr>
          <a:xfrm>
            <a:off x="2581935" y="3197599"/>
            <a:ext cx="71599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C34701-F23F-45F5-BC26-F157C1F39E0D}"/>
              </a:ext>
            </a:extLst>
          </p:cNvPr>
          <p:cNvCxnSpPr/>
          <p:nvPr/>
        </p:nvCxnSpPr>
        <p:spPr>
          <a:xfrm>
            <a:off x="2581934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320A38-1F4C-4CBD-8D49-E6A318B0DB10}"/>
              </a:ext>
            </a:extLst>
          </p:cNvPr>
          <p:cNvCxnSpPr/>
          <p:nvPr/>
        </p:nvCxnSpPr>
        <p:spPr>
          <a:xfrm>
            <a:off x="3976157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625277-2FE6-4500-A0B5-56CA69D784E3}"/>
              </a:ext>
            </a:extLst>
          </p:cNvPr>
          <p:cNvCxnSpPr/>
          <p:nvPr/>
        </p:nvCxnSpPr>
        <p:spPr>
          <a:xfrm>
            <a:off x="5422980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B32A03E-9BE6-4F64-9EB9-94E37FE41E43}"/>
              </a:ext>
            </a:extLst>
          </p:cNvPr>
          <p:cNvCxnSpPr/>
          <p:nvPr/>
        </p:nvCxnSpPr>
        <p:spPr>
          <a:xfrm>
            <a:off x="6862605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67FCA8C-5D8B-481A-A41F-4341DCF2885E}"/>
              </a:ext>
            </a:extLst>
          </p:cNvPr>
          <p:cNvCxnSpPr>
            <a:cxnSpLocks/>
          </p:cNvCxnSpPr>
          <p:nvPr/>
        </p:nvCxnSpPr>
        <p:spPr>
          <a:xfrm>
            <a:off x="8302230" y="319124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A07ECD-876D-419A-A5E5-3956AD1348CA}"/>
              </a:ext>
            </a:extLst>
          </p:cNvPr>
          <p:cNvCxnSpPr>
            <a:cxnSpLocks/>
          </p:cNvCxnSpPr>
          <p:nvPr/>
        </p:nvCxnSpPr>
        <p:spPr>
          <a:xfrm>
            <a:off x="9741855" y="319759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8F5954-79E8-4930-AF9C-28122147FD52}"/>
              </a:ext>
            </a:extLst>
          </p:cNvPr>
          <p:cNvCxnSpPr/>
          <p:nvPr/>
        </p:nvCxnSpPr>
        <p:spPr>
          <a:xfrm>
            <a:off x="6161895" y="2955029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8336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44768" y="3426502"/>
            <a:ext cx="14832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4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65660" y="1322539"/>
            <a:ext cx="126509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Entry</a:t>
            </a:r>
            <a:br>
              <a:rPr lang="en-GB" sz="26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Module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1589" y="2971800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589" y="5004902"/>
            <a:ext cx="12188825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65660" y="5253264"/>
            <a:ext cx="24624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Professional Modules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044768" y="1548270"/>
            <a:ext cx="14832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2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741000" y="5499000"/>
            <a:ext cx="20907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</a:rPr>
              <a:t>12-</a:t>
            </a:r>
            <a:r>
              <a:rPr lang="bg-BG" sz="2600" b="1" dirty="0">
                <a:solidFill>
                  <a:schemeClr val="bg1"/>
                </a:solidFill>
              </a:rPr>
              <a:t>16</a:t>
            </a:r>
            <a:r>
              <a:rPr lang="en-US" sz="2600" b="1" dirty="0">
                <a:solidFill>
                  <a:schemeClr val="bg1"/>
                </a:solidFill>
              </a:rPr>
              <a:t> </a:t>
            </a:r>
            <a:r>
              <a:rPr lang="en-GB" sz="2600" b="1" dirty="0">
                <a:solidFill>
                  <a:schemeClr val="bg1"/>
                </a:solidFill>
              </a:rPr>
              <a:t>months</a:t>
            </a:r>
            <a:endParaRPr lang="en-US" sz="2600" b="1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5973235" y="2268978"/>
            <a:ext cx="4244" cy="10945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5957388" y="4342799"/>
            <a:ext cx="814097" cy="89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5967434" y="4342799"/>
            <a:ext cx="2042309" cy="89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</p:cNvCxnSpPr>
          <p:nvPr/>
        </p:nvCxnSpPr>
        <p:spPr>
          <a:xfrm flipH="1">
            <a:off x="4122611" y="4342799"/>
            <a:ext cx="1844824" cy="8740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</p:cNvCxnSpPr>
          <p:nvPr/>
        </p:nvCxnSpPr>
        <p:spPr>
          <a:xfrm flipH="1">
            <a:off x="5360869" y="4342799"/>
            <a:ext cx="606566" cy="8905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8">
            <a:hlinkClick r:id="rId2"/>
            <a:extLst>
              <a:ext uri="{FF2B5EF4-FFF2-40B4-BE49-F238E27FC236}">
                <a16:creationId xmlns:a16="http://schemas.microsoft.com/office/drawing/2014/main" id="{9FE2E8DE-501E-4EA6-A799-3C38927A94AD}"/>
              </a:ext>
            </a:extLst>
          </p:cNvPr>
          <p:cNvSpPr/>
          <p:nvPr/>
        </p:nvSpPr>
        <p:spPr>
          <a:xfrm>
            <a:off x="2924260" y="1415414"/>
            <a:ext cx="6045522" cy="706802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Programming Basics</a:t>
            </a:r>
          </a:p>
        </p:txBody>
      </p:sp>
      <p:sp>
        <p:nvSpPr>
          <p:cNvPr id="31" name="Rounded Rectangle 8">
            <a:hlinkClick r:id="rId3"/>
            <a:extLst>
              <a:ext uri="{FF2B5EF4-FFF2-40B4-BE49-F238E27FC236}">
                <a16:creationId xmlns:a16="http://schemas.microsoft.com/office/drawing/2014/main" id="{A20D132C-11B6-4CA9-BD0C-C889476B9692}"/>
              </a:ext>
            </a:extLst>
          </p:cNvPr>
          <p:cNvSpPr/>
          <p:nvPr/>
        </p:nvSpPr>
        <p:spPr>
          <a:xfrm>
            <a:off x="3706762" y="3232980"/>
            <a:ext cx="4562168" cy="1223057"/>
          </a:xfrm>
          <a:prstGeom prst="roundRect">
            <a:avLst>
              <a:gd name="adj" fmla="val 8117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108000" anchor="ctr" anchorCtr="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Programming Fundamentals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2DE052-D7A4-4280-AD0B-E0060535767D}"/>
              </a:ext>
            </a:extLst>
          </p:cNvPr>
          <p:cNvSpPr txBox="1"/>
          <p:nvPr/>
        </p:nvSpPr>
        <p:spPr>
          <a:xfrm>
            <a:off x="651000" y="3358904"/>
            <a:ext cx="21484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Fundamentals</a:t>
            </a:r>
            <a:br>
              <a:rPr lang="en-GB" sz="26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GB" sz="2600" b="1" dirty="0">
                <a:solidFill>
                  <a:schemeClr val="tx1">
                    <a:lumMod val="75000"/>
                  </a:schemeClr>
                </a:solidFill>
              </a:rPr>
              <a:t>Module</a:t>
            </a:r>
            <a:endParaRPr lang="en-US" sz="2600" b="1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12F73F-98FE-497D-ABF2-E3D8629E03CA}"/>
              </a:ext>
            </a:extLst>
          </p:cNvPr>
          <p:cNvGrpSpPr/>
          <p:nvPr/>
        </p:nvGrpSpPr>
        <p:grpSpPr>
          <a:xfrm>
            <a:off x="3380800" y="5365166"/>
            <a:ext cx="5214091" cy="706802"/>
            <a:chOff x="3503612" y="5666405"/>
            <a:chExt cx="4573730" cy="706802"/>
          </a:xfrm>
        </p:grpSpPr>
        <p:sp>
          <p:nvSpPr>
            <p:cNvPr id="21" name="Rounded Rectangle 8">
              <a:extLst>
                <a:ext uri="{FF2B5EF4-FFF2-40B4-BE49-F238E27FC236}">
                  <a16:creationId xmlns:a16="http://schemas.microsoft.com/office/drawing/2014/main" id="{1B9F98C2-75C2-475C-8648-8F7F958186C5}"/>
                </a:ext>
              </a:extLst>
            </p:cNvPr>
            <p:cNvSpPr/>
            <p:nvPr/>
          </p:nvSpPr>
          <p:spPr>
            <a:xfrm>
              <a:off x="3503612" y="5666405"/>
              <a:ext cx="1239666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Java</a:t>
              </a:r>
            </a:p>
          </p:txBody>
        </p:sp>
        <p:sp>
          <p:nvSpPr>
            <p:cNvPr id="22" name="Rounded Rectangle 8">
              <a:extLst>
                <a:ext uri="{FF2B5EF4-FFF2-40B4-BE49-F238E27FC236}">
                  <a16:creationId xmlns:a16="http://schemas.microsoft.com/office/drawing/2014/main" id="{01259880-7BE3-4520-ABD5-A691CFEE7780}"/>
                </a:ext>
              </a:extLst>
            </p:cNvPr>
            <p:cNvSpPr/>
            <p:nvPr/>
          </p:nvSpPr>
          <p:spPr>
            <a:xfrm>
              <a:off x="4873906" y="5666405"/>
              <a:ext cx="762000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C#</a:t>
              </a:r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02504244-89C6-479B-8313-D5B700D58A99}"/>
                </a:ext>
              </a:extLst>
            </p:cNvPr>
            <p:cNvSpPr/>
            <p:nvPr/>
          </p:nvSpPr>
          <p:spPr>
            <a:xfrm>
              <a:off x="5766534" y="5666405"/>
              <a:ext cx="1434994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Python</a:t>
              </a:r>
            </a:p>
          </p:txBody>
        </p:sp>
        <p:sp>
          <p:nvSpPr>
            <p:cNvPr id="24" name="Rounded Rectangle 8">
              <a:extLst>
                <a:ext uri="{FF2B5EF4-FFF2-40B4-BE49-F238E27FC236}">
                  <a16:creationId xmlns:a16="http://schemas.microsoft.com/office/drawing/2014/main" id="{F6A97AFF-BC20-4887-9742-09B7DE9601F1}"/>
                </a:ext>
              </a:extLst>
            </p:cNvPr>
            <p:cNvSpPr/>
            <p:nvPr/>
          </p:nvSpPr>
          <p:spPr>
            <a:xfrm>
              <a:off x="7332155" y="5666405"/>
              <a:ext cx="745187" cy="706802"/>
            </a:xfrm>
            <a:prstGeom prst="roundRect">
              <a:avLst>
                <a:gd name="adj" fmla="val 8117"/>
              </a:avLst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tIns="72000" bIns="108000" anchor="ctr" anchorCtr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cs typeface="Consolas" pitchFamily="49" charset="0"/>
                </a:rPr>
                <a:t>JS</a:t>
              </a:r>
            </a:p>
          </p:txBody>
        </p:sp>
      </p:grpSp>
      <p:sp>
        <p:nvSpPr>
          <p:cNvPr id="26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0F73DE-2AAF-4196-9E98-8252A1131656}"/>
              </a:ext>
            </a:extLst>
          </p:cNvPr>
          <p:cNvSpPr txBox="1"/>
          <p:nvPr/>
        </p:nvSpPr>
        <p:spPr>
          <a:xfrm>
            <a:off x="2938544" y="6339221"/>
            <a:ext cx="6110748" cy="369332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https://softuni.bg/trainings/courses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64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2" grpId="0"/>
      <p:bldP spid="84" grpId="0"/>
      <p:bldP spid="31" grpId="0" animBg="1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869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3000" noProof="1">
                <a:hlinkClick r:id="rId4"/>
              </a:rPr>
              <a:t>about.softuni.bg</a:t>
            </a:r>
            <a:r>
              <a:rPr lang="en-US" sz="30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Forums</a:t>
            </a:r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This course (slides, examples, demos, exercises, homework, documents, videos and other assets) is </a:t>
            </a:r>
            <a:r>
              <a:rPr lang="en-US" b="1" dirty="0"/>
              <a:t>copyrighted content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 dirty="0"/>
              <a:t>© SoftUni – </a:t>
            </a:r>
            <a:r>
              <a:rPr lang="en-US" dirty="0">
                <a:hlinkClick r:id="rId3"/>
              </a:rPr>
              <a:t>https://about.softuni.bg/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Software University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BE0A17-8DB0-42F9-B3FB-74C9B426D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EE1C7-1149-41B3-A45A-915EFAD8B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59336"/>
            <a:ext cx="11818096" cy="560787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3400" dirty="0"/>
              <a:t>The "</a:t>
            </a:r>
            <a:r>
              <a:rPr lang="en-US" sz="3400" b="1" dirty="0"/>
              <a:t>Software University</a:t>
            </a:r>
            <a:r>
              <a:rPr lang="en-US" sz="3400" dirty="0"/>
              <a:t>" learning program @ SoftUni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Become a </a:t>
            </a:r>
            <a:r>
              <a:rPr lang="en-US" b="1" dirty="0"/>
              <a:t>professional software engineer </a:t>
            </a:r>
            <a:r>
              <a:rPr lang="en-US" dirty="0"/>
              <a:t>in ~ 1-2 years</a:t>
            </a:r>
          </a:p>
          <a:p>
            <a:pPr lvl="1">
              <a:lnSpc>
                <a:spcPct val="115000"/>
              </a:lnSpc>
              <a:buClr>
                <a:schemeClr val="tx1"/>
              </a:buClr>
            </a:pPr>
            <a:r>
              <a:rPr lang="en-US" b="1" dirty="0"/>
              <a:t>Professions</a:t>
            </a:r>
            <a:r>
              <a:rPr lang="en-US" dirty="0"/>
              <a:t>: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C# </a:t>
            </a:r>
            <a:r>
              <a:rPr lang="en-US" dirty="0"/>
              <a:t>/ .NET Web Developer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Java</a:t>
            </a:r>
            <a:r>
              <a:rPr lang="en-US" dirty="0"/>
              <a:t> &amp; Spring Web Developer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JavaScript</a:t>
            </a:r>
            <a:r>
              <a:rPr lang="en-US" dirty="0"/>
              <a:t> Web Developer</a:t>
            </a:r>
          </a:p>
          <a:p>
            <a:pPr lvl="2">
              <a:lnSpc>
                <a:spcPct val="115000"/>
              </a:lnSpc>
            </a:pPr>
            <a:r>
              <a:rPr lang="en-US" b="1" dirty="0"/>
              <a:t>Python</a:t>
            </a:r>
            <a:r>
              <a:rPr lang="en-US" dirty="0"/>
              <a:t> &amp; Django Web Developer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Curriculum: </a:t>
            </a:r>
            <a:r>
              <a:rPr lang="en-US" dirty="0">
                <a:hlinkClick r:id="rId2"/>
              </a:rPr>
              <a:t>https://softuni.bg/curriculum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1E9007-6A00-4DC6-8853-9049C207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Engineering Learning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153" y="2741039"/>
            <a:ext cx="5690345" cy="243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Ð ÐµÐ·ÑÐ»ÑÐ°Ñ Ñ Ð¸Ð·Ð¾Ð±ÑÐ°Ð¶ÐµÐ½Ð¸Ðµ Ð·Ð° partners png">
            <a:extLst>
              <a:ext uri="{FF2B5EF4-FFF2-40B4-BE49-F238E27FC236}">
                <a16:creationId xmlns:a16="http://schemas.microsoft.com/office/drawing/2014/main" id="{EE0A1201-F763-428D-8A16-3BB8DEA81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45" y="1244757"/>
            <a:ext cx="3325109" cy="315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E3FC38F6-A3E0-48E1-B781-D82BB17E1FFB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Tech Companies, Who </a:t>
            </a:r>
            <a:r>
              <a:rPr lang="en-US"/>
              <a:t>Support SoftUni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GB" dirty="0"/>
              <a:t>SoftUni Partners</a:t>
            </a:r>
          </a:p>
        </p:txBody>
      </p:sp>
    </p:spTree>
    <p:extLst>
      <p:ext uri="{BB962C8B-B14F-4D97-AF65-F5344CB8AC3E}">
        <p14:creationId xmlns:p14="http://schemas.microsoft.com/office/powerpoint/2010/main" val="40721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bg-BG" dirty="0"/>
          </a:p>
        </p:txBody>
      </p:sp>
      <p:pic>
        <p:nvPicPr>
          <p:cNvPr id="19" name="Picture 18" descr="Logo, company nam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695C7C5-DABF-43EE-A6C1-EAE2EEE0C9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277587" y="5655568"/>
            <a:ext cx="1704391" cy="759297"/>
          </a:xfrm>
          <a:prstGeom prst="rect">
            <a:avLst/>
          </a:prstGeom>
        </p:spPr>
      </p:pic>
      <p:pic>
        <p:nvPicPr>
          <p:cNvPr id="23" name="Picture 22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BA25B75E-8216-4248-83D3-EC26438E3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193" y="5558957"/>
            <a:ext cx="1593799" cy="952521"/>
          </a:xfrm>
          <a:prstGeom prst="rect">
            <a:avLst/>
          </a:prstGeom>
        </p:spPr>
      </p:pic>
      <p:pic>
        <p:nvPicPr>
          <p:cNvPr id="24" name="Picture 23" descr="Graphical user interface, text, application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99BE8E0D-4CD6-423C-B482-4BF691E004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2735348" y="2557422"/>
            <a:ext cx="2211823" cy="1089203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hlinkClick r:id="rId8"/>
            <a:extLst>
              <a:ext uri="{FF2B5EF4-FFF2-40B4-BE49-F238E27FC236}">
                <a16:creationId xmlns:a16="http://schemas.microsoft.com/office/drawing/2014/main" id="{3A1E1CA1-D56C-4DE1-9BDC-F2FA10D093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1" y="4194384"/>
            <a:ext cx="2366037" cy="1025101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low confidence">
            <a:hlinkClick r:id="rId10"/>
            <a:extLst>
              <a:ext uri="{FF2B5EF4-FFF2-40B4-BE49-F238E27FC236}">
                <a16:creationId xmlns:a16="http://schemas.microsoft.com/office/drawing/2014/main" id="{7E770D87-9E84-428A-B6DE-60CA6A95A96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61" y="875362"/>
            <a:ext cx="2184284" cy="1714353"/>
          </a:xfrm>
          <a:prstGeom prst="rect">
            <a:avLst/>
          </a:prstGeom>
        </p:spPr>
      </p:pic>
      <p:pic>
        <p:nvPicPr>
          <p:cNvPr id="34" name="Picture 33" descr="A picture containing logo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68388868-5056-476F-9288-137236A0422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00" y="5641819"/>
            <a:ext cx="1815525" cy="869659"/>
          </a:xfrm>
          <a:prstGeom prst="rect">
            <a:avLst/>
          </a:prstGeom>
        </p:spPr>
      </p:pic>
      <p:pic>
        <p:nvPicPr>
          <p:cNvPr id="35" name="Picture 34" descr="Logo&#10;&#10;Description automatically generated with low confidence">
            <a:hlinkClick r:id="rId14"/>
            <a:extLst>
              <a:ext uri="{FF2B5EF4-FFF2-40B4-BE49-F238E27FC236}">
                <a16:creationId xmlns:a16="http://schemas.microsoft.com/office/drawing/2014/main" id="{B87F00C9-0D0A-4D3E-82E8-9A2CFBB8B64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36" y="1383106"/>
            <a:ext cx="5236953" cy="965563"/>
          </a:xfrm>
          <a:prstGeom prst="rect">
            <a:avLst/>
          </a:prstGeom>
        </p:spPr>
      </p:pic>
      <p:pic>
        <p:nvPicPr>
          <p:cNvPr id="36" name="Picture 35" descr="Shape&#10;&#10;Description automatically generated with medium confidence">
            <a:hlinkClick r:id="rId16"/>
            <a:extLst>
              <a:ext uri="{FF2B5EF4-FFF2-40B4-BE49-F238E27FC236}">
                <a16:creationId xmlns:a16="http://schemas.microsoft.com/office/drawing/2014/main" id="{3B30853C-111E-4B36-8BEF-DFE3C6A84C5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61" y="5601521"/>
            <a:ext cx="2520171" cy="869659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92837D2B-E933-480C-87FA-0B9DBAACA04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69" y="4086151"/>
            <a:ext cx="2779263" cy="1075844"/>
          </a:xfrm>
          <a:prstGeom prst="rect">
            <a:avLst/>
          </a:prstGeom>
        </p:spPr>
      </p:pic>
      <p:pic>
        <p:nvPicPr>
          <p:cNvPr id="38" name="Picture 37" descr="Graphical user interface&#10;&#10;Description automatically generated with low confidence">
            <a:hlinkClick r:id="rId20"/>
            <a:extLst>
              <a:ext uri="{FF2B5EF4-FFF2-40B4-BE49-F238E27FC236}">
                <a16:creationId xmlns:a16="http://schemas.microsoft.com/office/drawing/2014/main" id="{DF73092C-E471-4116-B890-7E22547038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" y="1476349"/>
            <a:ext cx="1865077" cy="2314493"/>
          </a:xfrm>
          <a:prstGeom prst="rect">
            <a:avLst/>
          </a:prstGeom>
        </p:spPr>
      </p:pic>
      <p:pic>
        <p:nvPicPr>
          <p:cNvPr id="39" name="Picture 38" descr="Text&#10;&#10;Description automatically generated with low confidence">
            <a:hlinkClick r:id="rId22"/>
            <a:extLst>
              <a:ext uri="{FF2B5EF4-FFF2-40B4-BE49-F238E27FC236}">
                <a16:creationId xmlns:a16="http://schemas.microsoft.com/office/drawing/2014/main" id="{282CE06A-8307-4AAA-8AF5-19743201766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77" y="4363431"/>
            <a:ext cx="2757360" cy="621896"/>
          </a:xfrm>
          <a:prstGeom prst="rect">
            <a:avLst/>
          </a:prstGeom>
        </p:spPr>
      </p:pic>
      <p:pic>
        <p:nvPicPr>
          <p:cNvPr id="40" name="Picture 39" descr="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C1CA53F6-A2C4-4E43-8E82-B322807D5805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45" y="3914016"/>
            <a:ext cx="1740047" cy="1218032"/>
          </a:xfrm>
          <a:prstGeom prst="rect">
            <a:avLst/>
          </a:prstGeom>
        </p:spPr>
      </p:pic>
      <p:pic>
        <p:nvPicPr>
          <p:cNvPr id="41" name="Picture 40" descr="Logo&#10;&#10;Description automatically generated">
            <a:hlinkClick r:id="rId26"/>
            <a:extLst>
              <a:ext uri="{FF2B5EF4-FFF2-40B4-BE49-F238E27FC236}">
                <a16:creationId xmlns:a16="http://schemas.microsoft.com/office/drawing/2014/main" id="{A286012A-1A6D-4FD8-AF54-DE72F6FC321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69" y="2542277"/>
            <a:ext cx="1656523" cy="1104348"/>
          </a:xfrm>
          <a:prstGeom prst="rect">
            <a:avLst/>
          </a:prstGeom>
        </p:spPr>
      </p:pic>
      <p:pic>
        <p:nvPicPr>
          <p:cNvPr id="42" name="Picture 41" descr="A blue and white logo&#10;&#10;Description automatically generated with medium confidence">
            <a:hlinkClick r:id="rId28"/>
            <a:extLst>
              <a:ext uri="{FF2B5EF4-FFF2-40B4-BE49-F238E27FC236}">
                <a16:creationId xmlns:a16="http://schemas.microsoft.com/office/drawing/2014/main" id="{B5A85CC1-6CE9-43CE-84E8-5F0D26AF4C9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855" y="2585651"/>
            <a:ext cx="3396816" cy="94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1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Partners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32" y="1854000"/>
            <a:ext cx="3766935" cy="3521741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62065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8B4AD2-9F26-4C08-9B7F-20D4CBAE7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D2A3EA-5574-4520-8B5C-9762FE80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Coca-Cola HBC – Bulgaria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0128CCC-6709-487E-B68E-C79151AAE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8695598" cy="5528766"/>
          </a:xfrm>
        </p:spPr>
        <p:txBody>
          <a:bodyPr>
            <a:noAutofit/>
          </a:bodyPr>
          <a:lstStyle/>
          <a:p>
            <a:r>
              <a:rPr lang="en-US" sz="2800" dirty="0"/>
              <a:t>Coca‑Cola HBC is one of the </a:t>
            </a:r>
            <a:r>
              <a:rPr lang="en-US" sz="2800" b="1" dirty="0"/>
              <a:t>world's</a:t>
            </a:r>
            <a:r>
              <a:rPr lang="bg-BG" sz="2800" b="1" dirty="0"/>
              <a:t> </a:t>
            </a:r>
            <a:r>
              <a:rPr lang="en-US" sz="2800" b="1" dirty="0"/>
              <a:t>largest bottlers </a:t>
            </a:r>
            <a:br>
              <a:rPr lang="bg-BG" sz="2800" dirty="0"/>
            </a:br>
            <a:r>
              <a:rPr lang="en-US" sz="2800" dirty="0"/>
              <a:t>of brands from</a:t>
            </a:r>
            <a:r>
              <a:rPr lang="bg-BG" sz="2800" dirty="0"/>
              <a:t> </a:t>
            </a:r>
            <a:r>
              <a:rPr lang="en-US" sz="2800" dirty="0"/>
              <a:t>the Coca‑Cola company</a:t>
            </a:r>
          </a:p>
          <a:p>
            <a:r>
              <a:rPr lang="en-US" sz="2800" dirty="0"/>
              <a:t>CCHBC started operations in Bulgaria in 1992 and </a:t>
            </a:r>
            <a:br>
              <a:rPr lang="bg-BG" sz="2800" dirty="0"/>
            </a:br>
            <a:r>
              <a:rPr lang="en-US" sz="2800" dirty="0"/>
              <a:t>since then, is one of the biggest contributors to</a:t>
            </a:r>
            <a:br>
              <a:rPr lang="bg-BG" sz="2800" dirty="0"/>
            </a:br>
            <a:r>
              <a:rPr lang="en-US" sz="2800" dirty="0"/>
              <a:t>the local economy </a:t>
            </a:r>
          </a:p>
          <a:p>
            <a:r>
              <a:rPr lang="en-US" sz="2800" dirty="0"/>
              <a:t>Global company with over 3</a:t>
            </a:r>
            <a:r>
              <a:rPr lang="bg-BG" sz="2800" dirty="0"/>
              <a:t>6</a:t>
            </a:r>
            <a:r>
              <a:rPr lang="en-US" sz="2800" dirty="0"/>
              <a:t> thousand engaged people</a:t>
            </a:r>
            <a:endParaRPr lang="bg-BG" sz="2800" dirty="0"/>
          </a:p>
          <a:p>
            <a:r>
              <a:rPr lang="en-US" sz="2800" dirty="0"/>
              <a:t>CCHBC serves </a:t>
            </a:r>
            <a:r>
              <a:rPr lang="bg-BG" sz="2800" dirty="0"/>
              <a:t>more than 715 million consumers across a broad geographic footprint of 29 countries on 3 continents</a:t>
            </a:r>
            <a:endParaRPr lang="en-US" sz="2800" dirty="0"/>
          </a:p>
          <a:p>
            <a:r>
              <a:rPr lang="en-US" sz="2800" dirty="0">
                <a:hlinkClick r:id="rId2"/>
              </a:rPr>
              <a:t>https://bg.coca-colahellenic.com</a:t>
            </a:r>
            <a:r>
              <a:rPr lang="en-US" sz="2800" dirty="0"/>
              <a:t> </a:t>
            </a:r>
            <a:endParaRPr lang="en-GB" sz="2800" dirty="0"/>
          </a:p>
        </p:txBody>
      </p:sp>
      <p:pic>
        <p:nvPicPr>
          <p:cNvPr id="8" name="Picture 7" descr="Text&#10;&#10;Description automatically generated with low confidence">
            <a:hlinkClick r:id="rId3"/>
            <a:extLst>
              <a:ext uri="{FF2B5EF4-FFF2-40B4-BE49-F238E27FC236}">
                <a16:creationId xmlns:a16="http://schemas.microsoft.com/office/drawing/2014/main" id="{35138918-5300-4AE4-879C-1625A6FA9A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9" b="23764"/>
          <a:stretch/>
        </p:blipFill>
        <p:spPr>
          <a:xfrm>
            <a:off x="7900337" y="1314000"/>
            <a:ext cx="4011325" cy="151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4655</TotalTime>
  <Words>1931</Words>
  <Application>Microsoft Office PowerPoint</Application>
  <PresentationFormat>Widescreen</PresentationFormat>
  <Paragraphs>312</Paragraphs>
  <Slides>43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Consolas</vt:lpstr>
      <vt:lpstr>Wingdings</vt:lpstr>
      <vt:lpstr>Wingdings 2</vt:lpstr>
      <vt:lpstr>SoftUni</vt:lpstr>
      <vt:lpstr>Software University: Learning Program</vt:lpstr>
      <vt:lpstr>Table of Contents</vt:lpstr>
      <vt:lpstr>Questions?</vt:lpstr>
      <vt:lpstr>The SoftUni Family</vt:lpstr>
      <vt:lpstr>Software Engineering Learning Program</vt:lpstr>
      <vt:lpstr>SoftUni Partners</vt:lpstr>
      <vt:lpstr>SoftUni Diamond Partners</vt:lpstr>
      <vt:lpstr>Educational Partners</vt:lpstr>
      <vt:lpstr>Coca-Cola HBC – Bulgaria</vt:lpstr>
      <vt:lpstr>Ambitioned</vt:lpstr>
      <vt:lpstr>CreateX</vt:lpstr>
      <vt:lpstr>Postbank</vt:lpstr>
      <vt:lpstr>SuperHosting</vt:lpstr>
      <vt:lpstr>SmartIT</vt:lpstr>
      <vt:lpstr>Draft Kings</vt:lpstr>
      <vt:lpstr>Indeavr</vt:lpstr>
      <vt:lpstr>Software Group</vt:lpstr>
      <vt:lpstr>Schwarz IT</vt:lpstr>
      <vt:lpstr>PokerStars</vt:lpstr>
      <vt:lpstr>PharVision Capital</vt:lpstr>
      <vt:lpstr>Bosch.IO</vt:lpstr>
      <vt:lpstr>DXC Technology</vt:lpstr>
      <vt:lpstr>The Trainers</vt:lpstr>
      <vt:lpstr>Veronika Vaneva</vt:lpstr>
      <vt:lpstr>Stoyan Shopov</vt:lpstr>
      <vt:lpstr>Viktor Kazakov</vt:lpstr>
      <vt:lpstr>Ines Ivanova-Kenova</vt:lpstr>
      <vt:lpstr>Ivaylo Kenov</vt:lpstr>
      <vt:lpstr>Nikolay Bankin</vt:lpstr>
      <vt:lpstr>Viktor Dakov</vt:lpstr>
      <vt:lpstr>Mario Zahariev</vt:lpstr>
      <vt:lpstr>Viktor Kostadinov</vt:lpstr>
      <vt:lpstr>Stamo Petkov</vt:lpstr>
      <vt:lpstr>Nikolay Markov</vt:lpstr>
      <vt:lpstr>Ivaylo Papazov</vt:lpstr>
      <vt:lpstr>Simeon Petrov</vt:lpstr>
      <vt:lpstr>Kiril Kirilov</vt:lpstr>
      <vt:lpstr>Learning Paths and Opportunities</vt:lpstr>
      <vt:lpstr>Software Engineering: Educational Program</vt:lpstr>
      <vt:lpstr>Curriculum</vt:lpstr>
      <vt:lpstr>Questions?</vt:lpstr>
      <vt:lpstr>Trainings @ Software University (SoftUni)</vt:lpstr>
      <vt:lpstr>License</vt:lpstr>
    </vt:vector>
  </TitlesOfParts>
  <Company>SoftUni – https://about.softuni.bg/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SoftUni and Partners</dc:title>
  <dc:subject>Software Development</dc:subject>
  <dc:creator>Software University</dc:creator>
  <cp:keywords>CODE; Career Orientation Days Event. Tech Module</cp:keywords>
  <dc:description>© SoftUni – https://about.softuni.bg/
© Software University – https://softuni.bg
Copyrighted document. Unauthorized copy, reproduction or use is not permitted.</dc:description>
  <cp:lastModifiedBy>Aleksandra Raykova</cp:lastModifiedBy>
  <cp:revision>200</cp:revision>
  <dcterms:created xsi:type="dcterms:W3CDTF">2018-05-23T13:08:44Z</dcterms:created>
  <dcterms:modified xsi:type="dcterms:W3CDTF">2023-01-05T08:33:31Z</dcterms:modified>
  <cp:category>SoftUni;Software University</cp:category>
</cp:coreProperties>
</file>